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792" r:id="rId2"/>
  </p:sldMasterIdLst>
  <p:sldIdLst>
    <p:sldId id="256" r:id="rId3"/>
    <p:sldId id="292" r:id="rId4"/>
    <p:sldId id="257" r:id="rId5"/>
    <p:sldId id="309" r:id="rId6"/>
    <p:sldId id="285" r:id="rId7"/>
    <p:sldId id="284" r:id="rId8"/>
    <p:sldId id="301" r:id="rId9"/>
    <p:sldId id="302" r:id="rId10"/>
    <p:sldId id="303" r:id="rId11"/>
    <p:sldId id="304" r:id="rId12"/>
    <p:sldId id="258" r:id="rId13"/>
    <p:sldId id="305" r:id="rId14"/>
    <p:sldId id="306" r:id="rId15"/>
    <p:sldId id="300" r:id="rId16"/>
    <p:sldId id="294" r:id="rId17"/>
    <p:sldId id="260" r:id="rId18"/>
    <p:sldId id="307" r:id="rId19"/>
    <p:sldId id="262" r:id="rId20"/>
    <p:sldId id="308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310" r:id="rId29"/>
    <p:sldId id="272" r:id="rId30"/>
    <p:sldId id="273" r:id="rId31"/>
    <p:sldId id="274" r:id="rId32"/>
    <p:sldId id="275" r:id="rId33"/>
    <p:sldId id="297" r:id="rId34"/>
    <p:sldId id="312" r:id="rId35"/>
    <p:sldId id="298" r:id="rId36"/>
    <p:sldId id="299" r:id="rId37"/>
    <p:sldId id="276" r:id="rId38"/>
    <p:sldId id="296" r:id="rId39"/>
    <p:sldId id="277" r:id="rId40"/>
    <p:sldId id="313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CC"/>
    <a:srgbClr val="FFCC66"/>
    <a:srgbClr val="FFFF66"/>
    <a:srgbClr val="FFCC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422" autoAdjust="0"/>
    <p:restoredTop sz="94709" autoAdjust="0"/>
  </p:normalViewPr>
  <p:slideViewPr>
    <p:cSldViewPr>
      <p:cViewPr varScale="1">
        <p:scale>
          <a:sx n="85" d="100"/>
          <a:sy n="85" d="100"/>
        </p:scale>
        <p:origin x="-7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2184399"/>
            <a:ext cx="7772400" cy="987027"/>
          </a:xfrm>
          <a:blipFill>
            <a:blip r:embed="rId2" cstate="print"/>
            <a:stretch>
              <a:fillRect/>
            </a:stretch>
          </a:blipFill>
        </p:spPr>
        <p:txBody>
          <a:bodyPr anchor="b"/>
          <a:lstStyle>
            <a:lvl1pPr algn="ctr">
              <a:defRPr sz="60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21920856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473416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95751804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3396534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54000"/>
            </a:schemeClr>
          </a:solidFill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26482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6574258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6864871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3463718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49642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89184435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8235031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63017440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3449796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4019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5328864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46278864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6525334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3303290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0259169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696400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8687639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59297322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3543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9469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5.png"/><Relationship Id="rId7" Type="http://schemas.openxmlformats.org/officeDocument/2006/relationships/image" Target="../media/image9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C:\Users\1\Desktop\ВЛ\Места-Памятники\pushkin_2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7380312" y="908720"/>
            <a:ext cx="1584176" cy="1124703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1196752"/>
            <a:ext cx="5400600" cy="1512168"/>
          </a:xfrm>
          <a:ln>
            <a:solidFill>
              <a:schemeClr val="bg1">
                <a:lumMod val="50000"/>
              </a:schemeClr>
            </a:solidFill>
          </a:ln>
          <a:effectLst>
            <a:glow rad="101600">
              <a:srgbClr val="FFFFCC">
                <a:alpha val="6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perspectiveFron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softRound"/>
              <a:contourClr>
                <a:schemeClr val="bg2"/>
              </a:contourClr>
            </a:sp3d>
          </a:bodyPr>
          <a:lstStyle/>
          <a:p>
            <a:r>
              <a:rPr lang="ru-RU" sz="5000" b="1" spc="50" dirty="0" smtClean="0">
                <a:ln w="5080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Book Antiqua" pitchFamily="18" charset="0"/>
              </a:rPr>
              <a:t>Город с великой </a:t>
            </a:r>
            <a:br>
              <a:rPr lang="ru-RU" sz="5000" b="1" spc="50" dirty="0" smtClean="0">
                <a:ln w="5080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Book Antiqua" pitchFamily="18" charset="0"/>
              </a:rPr>
            </a:br>
            <a:r>
              <a:rPr lang="ru-RU" sz="5000" b="1" spc="50" dirty="0" smtClean="0">
                <a:ln w="5080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Book Antiqua" pitchFamily="18" charset="0"/>
              </a:rPr>
              <a:t>историей:</a:t>
            </a:r>
            <a:endParaRPr lang="ru-RU" sz="5000" b="1" spc="50" dirty="0">
              <a:ln w="50800"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Рисунок 6" descr="2478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0000"/>
          </a:blip>
          <a:stretch>
            <a:fillRect/>
          </a:stretch>
        </p:blipFill>
        <p:spPr>
          <a:xfrm>
            <a:off x="1187624" y="4221088"/>
            <a:ext cx="1668139" cy="20193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Заголовок 3"/>
          <p:cNvSpPr txBox="1">
            <a:spLocks/>
          </p:cNvSpPr>
          <p:nvPr/>
        </p:nvSpPr>
        <p:spPr>
          <a:xfrm>
            <a:off x="251520" y="2924944"/>
            <a:ext cx="8496944" cy="1124744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glow rad="101600">
              <a:srgbClr val="FFFFCC">
                <a:alpha val="6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perspectiveFron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softRound"/>
              <a:contourClr>
                <a:schemeClr val="bg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900" b="1" i="0" u="none" strike="noStrike" kern="1200" cap="none" spc="50" normalizeH="0" noProof="0" dirty="0" smtClean="0">
                <a:ln w="50800"/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ook Antiqua" pitchFamily="18" charset="0"/>
                <a:ea typeface="+mj-ea"/>
                <a:cs typeface="+mj-cs"/>
              </a:rPr>
              <a:t>Великим Лукам – </a:t>
            </a:r>
            <a:r>
              <a:rPr kumimoji="0" lang="ru-RU" sz="6600" b="1" i="0" u="none" strike="noStrike" kern="1200" cap="none" spc="50" normalizeH="0" noProof="0" dirty="0" smtClean="0">
                <a:ln w="50800"/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ook Antiqua" pitchFamily="18" charset="0"/>
                <a:ea typeface="+mj-ea"/>
                <a:cs typeface="+mj-cs"/>
              </a:rPr>
              <a:t>850</a:t>
            </a:r>
            <a:r>
              <a:rPr kumimoji="0" lang="ru-RU" sz="5900" b="1" i="0" u="none" strike="noStrike" kern="1200" cap="none" spc="50" normalizeH="0" noProof="0" dirty="0" smtClean="0">
                <a:ln w="50800"/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ook Antiqua" pitchFamily="18" charset="0"/>
                <a:ea typeface="+mj-ea"/>
                <a:cs typeface="+mj-cs"/>
              </a:rPr>
              <a:t>!</a:t>
            </a:r>
            <a:endParaRPr kumimoji="0" lang="ru-RU" sz="5900" b="1" i="0" u="none" strike="noStrike" kern="1200" cap="none" spc="50" normalizeH="0" noProof="0" dirty="0">
              <a:ln w="50800"/>
              <a:solidFill>
                <a:srgbClr val="C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Book Antiqua" pitchFamily="18" charset="0"/>
              <a:ea typeface="+mj-ea"/>
              <a:cs typeface="+mj-cs"/>
            </a:endParaRPr>
          </a:p>
        </p:txBody>
      </p:sp>
      <p:pic>
        <p:nvPicPr>
          <p:cNvPr id="11" name="Picture 10" descr="http://lukigrad.ru/res/mesta/mosty/bolshoj/01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 l="2290" r="1542" b="1489"/>
          <a:stretch>
            <a:fillRect/>
          </a:stretch>
        </p:blipFill>
        <p:spPr bwMode="auto">
          <a:xfrm>
            <a:off x="6660232" y="1844824"/>
            <a:ext cx="1716671" cy="1021828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3" name="Picture 7" descr="C:\Users\1\Desktop\ВЛ\39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5724128" y="764704"/>
            <a:ext cx="1964322" cy="1296144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5" name="Picture 3" descr="C:\Users\1\Desktop\ВЛ\Места-Памятники\obelisk_slavy_2.jpg"/>
          <p:cNvPicPr>
            <a:picLocks noChangeAspect="1" noChangeArrowheads="1"/>
          </p:cNvPicPr>
          <p:nvPr/>
        </p:nvPicPr>
        <p:blipFill>
          <a:blip r:embed="rId6" cstate="print">
            <a:lum bright="10000" contrast="20000"/>
          </a:blip>
          <a:srcRect/>
          <a:stretch>
            <a:fillRect/>
          </a:stretch>
        </p:blipFill>
        <p:spPr bwMode="auto">
          <a:xfrm>
            <a:off x="5652120" y="4653136"/>
            <a:ext cx="2564934" cy="144016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7" name="Picture 5" descr="C:\Users\1\Desktop\ВЛ\Места-Памятники\tank_1.jpg"/>
          <p:cNvPicPr>
            <a:picLocks noChangeAspect="1" noChangeArrowheads="1"/>
          </p:cNvPicPr>
          <p:nvPr/>
        </p:nvPicPr>
        <p:blipFill>
          <a:blip r:embed="rId7" cstate="print">
            <a:lum contrast="10000"/>
          </a:blip>
          <a:srcRect/>
          <a:stretch>
            <a:fillRect/>
          </a:stretch>
        </p:blipFill>
        <p:spPr bwMode="auto">
          <a:xfrm>
            <a:off x="4644008" y="4149080"/>
            <a:ext cx="1522905" cy="1128161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2" name="Picture 3" descr="C:\Users\1\Desktop\ВЛ\Места-Памятники\matrosov_4.jpg"/>
          <p:cNvPicPr>
            <a:picLocks noChangeAspect="1" noChangeArrowheads="1"/>
          </p:cNvPicPr>
          <p:nvPr/>
        </p:nvPicPr>
        <p:blipFill>
          <a:blip r:embed="rId8" cstate="print">
            <a:lum/>
          </a:blip>
          <a:srcRect/>
          <a:stretch>
            <a:fillRect/>
          </a:stretch>
        </p:blipFill>
        <p:spPr bwMode="auto">
          <a:xfrm>
            <a:off x="3203848" y="4797152"/>
            <a:ext cx="1872208" cy="1319017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67544" y="3645024"/>
            <a:ext cx="44644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 algn="just" fontAlgn="base"/>
            <a:r>
              <a:rPr lang="ru-RU" sz="1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  <a:cs typeface="Times New Roman" pitchFamily="18" charset="0"/>
              </a:rPr>
              <a:t>Следующая группа барельефов </a:t>
            </a:r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посвящена событиям Великой Отечественной войны. Здесь изображены подвиг Васи Зверева, оборонительные бои за город в 1941 году, подвиги Матвея Кузьмина и подпольщиков-железнодорожников, наступательные бои за город в 1942-1943 годах, Победа.</a:t>
            </a:r>
          </a:p>
          <a:p>
            <a:pPr indent="180000" algn="just" fontAlgn="base"/>
            <a:r>
              <a:rPr lang="ru-RU" sz="1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  <a:cs typeface="Times New Roman" pitchFamily="18" charset="0"/>
              </a:rPr>
              <a:t>На пятнадцатом барельефе </a:t>
            </a:r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– памятники воинской славы Великих Лук: памятный знак в честь 40-летия освобождения города от немецко-фашистских захватчиков и награждения города орденом Отечественной войны 1 степени, памятник А. Матросову, Обелиск Славы, бюст К. Рокоссовского, танк на крепостном валу, памятник воину-освободителю на братском воинском захоронении.</a:t>
            </a:r>
          </a:p>
          <a:p>
            <a:pPr indent="180000" algn="just" fontAlgn="base"/>
            <a:r>
              <a:rPr lang="ru-RU" sz="1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  <a:cs typeface="Times New Roman" pitchFamily="18" charset="0"/>
              </a:rPr>
              <a:t>Последний барельеф, шестнадцатый</a:t>
            </a:r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, с изображением Вечного огня и людей – символ преемственности поколений.</a:t>
            </a:r>
            <a:endParaRPr lang="ru-RU" sz="1200" dirty="0">
              <a:latin typeface="Candara" pitchFamily="34" charset="0"/>
              <a:cs typeface="Times New Roman" pitchFamily="18" charset="0"/>
            </a:endParaRPr>
          </a:p>
        </p:txBody>
      </p:sp>
      <p:pic>
        <p:nvPicPr>
          <p:cNvPr id="45058" name="Picture 2" descr="http://commondatastorage.googleapis.com/static.panoramio.com/photos/original/76141571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4932040" y="3717032"/>
            <a:ext cx="3672823" cy="2448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67544" y="548680"/>
            <a:ext cx="8208912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 algn="just" fontAlgn="base"/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Звания города воинской славы Великие Луки были удостоены в 2008 году (Указ Президента РФ Д. Медведева № 1532 от 28 октября 2008 года). В том же году, 8 декабря, делегации Великих Лук в Екатерининском зале Кремля была торжественно вручена грамота города воинской славы.</a:t>
            </a:r>
          </a:p>
          <a:p>
            <a:pPr indent="180000" algn="just" fontAlgn="base"/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Стела «Город воинской славы» в Великих Луках была торжественно открыта 16 июля 2010 года.</a:t>
            </a:r>
          </a:p>
          <a:p>
            <a:pPr indent="180000" algn="just" fontAlgn="base"/>
            <a:r>
              <a:rPr lang="ru-RU" sz="1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  <a:cs typeface="Times New Roman" pitchFamily="18" charset="0"/>
              </a:rPr>
              <a:t>Первый барельеф </a:t>
            </a:r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посвящён дате первого упоминания города в летописи. 1166 год – дата, принятая за начало исчисления возраста нашего города.</a:t>
            </a:r>
          </a:p>
          <a:p>
            <a:pPr indent="180000" algn="just" fontAlgn="base"/>
            <a:r>
              <a:rPr lang="ru-RU" sz="1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  <a:cs typeface="Times New Roman" pitchFamily="18" charset="0"/>
              </a:rPr>
              <a:t>На втором барельефе</a:t>
            </a:r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 – князь Александр Невский с дружиной. Это изображение символизирует тот исторический период продолжительностью в 300 лет, когда Великие Луки входили в состав Новгородской феодальной республики.</a:t>
            </a:r>
          </a:p>
          <a:p>
            <a:pPr indent="180000" algn="just" fontAlgn="base"/>
            <a:r>
              <a:rPr lang="ru-RU" sz="1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  <a:cs typeface="Times New Roman" pitchFamily="18" charset="0"/>
              </a:rPr>
              <a:t>Третий барельеф</a:t>
            </a:r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 освещает события 1580 года, оборону Великих Лук от войск польского короля Стефана </a:t>
            </a:r>
            <a:r>
              <a:rPr lang="ru-RU" sz="1200" dirty="0" err="1" smtClean="0">
                <a:latin typeface="Candara" pitchFamily="34" charset="0"/>
                <a:cs typeface="Times New Roman" pitchFamily="18" charset="0"/>
              </a:rPr>
              <a:t>Батория</a:t>
            </a:r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.</a:t>
            </a:r>
          </a:p>
          <a:p>
            <a:pPr indent="180000" algn="just" fontAlgn="base"/>
            <a:r>
              <a:rPr lang="ru-RU" sz="1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  <a:cs typeface="Times New Roman" pitchFamily="18" charset="0"/>
              </a:rPr>
              <a:t>Четвёртый барельеф</a:t>
            </a:r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 посвящён стрельцам, защищавшим рубежи русского государства в 16-17 веках.</a:t>
            </a:r>
          </a:p>
          <a:p>
            <a:pPr indent="180000" algn="just" fontAlgn="base"/>
            <a:r>
              <a:rPr lang="ru-RU" sz="1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  <a:cs typeface="Times New Roman" pitchFamily="18" charset="0"/>
              </a:rPr>
              <a:t>На пятом барельефе</a:t>
            </a:r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 – Пётр Первый на фоне чертежа великолукской крепости 17 века, выполненного Л. Магницким.</a:t>
            </a:r>
          </a:p>
          <a:p>
            <a:pPr indent="180000" algn="just" fontAlgn="base"/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Изображение Екатерины Второй с гербом и планом города </a:t>
            </a:r>
            <a:r>
              <a:rPr lang="ru-RU" sz="1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  <a:cs typeface="Times New Roman" pitchFamily="18" charset="0"/>
              </a:rPr>
              <a:t>на шестом барельефе</a:t>
            </a:r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 относится к такому знаменательному событию, как утверждение герба города в 1776 году.</a:t>
            </a:r>
          </a:p>
          <a:p>
            <a:pPr indent="180000" algn="just" fontAlgn="base"/>
            <a:r>
              <a:rPr lang="ru-RU" sz="1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  <a:cs typeface="Times New Roman" pitchFamily="18" charset="0"/>
              </a:rPr>
              <a:t>Седьмой барельеф</a:t>
            </a:r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 отображает события 1812 года. Его герои – М.И. Кутузов и С.В. </a:t>
            </a:r>
            <a:r>
              <a:rPr lang="ru-RU" sz="1200" dirty="0" err="1" smtClean="0">
                <a:latin typeface="Candara" pitchFamily="34" charset="0"/>
                <a:cs typeface="Times New Roman" pitchFamily="18" charset="0"/>
              </a:rPr>
              <a:t>Непейцин</a:t>
            </a:r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.</a:t>
            </a:r>
          </a:p>
          <a:p>
            <a:pPr indent="180000" algn="just" fontAlgn="base"/>
            <a:r>
              <a:rPr lang="ru-RU" sz="1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  <a:cs typeface="Times New Roman" pitchFamily="18" charset="0"/>
              </a:rPr>
              <a:t>Восьмой барельеф</a:t>
            </a:r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 – изображения сестры милосердия и солдата на фоне здания городской больницы – роль города в Первой мировой войне, когда Великие Луки были тыловым городом и здесь размещалось сразу несколько лазаретов для раненых.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5556" y="3356992"/>
            <a:ext cx="7992888" cy="1877437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/>
            <a:r>
              <a:rPr lang="ru-RU" sz="13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Candara" pitchFamily="34" charset="0"/>
              </a:rPr>
              <a:t>Музеи</a:t>
            </a:r>
          </a:p>
        </p:txBody>
      </p:sp>
      <p:pic>
        <p:nvPicPr>
          <p:cNvPr id="5" name="Рисунок 4" descr="2478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0000"/>
          </a:blip>
          <a:stretch>
            <a:fillRect/>
          </a:stretch>
        </p:blipFill>
        <p:spPr>
          <a:xfrm>
            <a:off x="179512" y="188640"/>
            <a:ext cx="864096" cy="1046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1043608" y="260648"/>
            <a:ext cx="2232248" cy="864096"/>
          </a:xfrm>
          <a:prstGeom prst="rect">
            <a:avLst/>
          </a:prstGeom>
          <a:ln>
            <a:noFill/>
          </a:ln>
          <a:effectLst>
            <a:glow rad="101600">
              <a:srgbClr val="FFFFCC">
                <a:alpha val="6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perspectiveFron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rtDeco"/>
              <a:contourClr>
                <a:srgbClr val="DDDDDD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spc="150" dirty="0" smtClean="0">
                <a:ln w="11430">
                  <a:solidFill>
                    <a:schemeClr val="bg2"/>
                  </a:solidFill>
                </a:ln>
                <a:solidFill>
                  <a:schemeClr val="bg2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j-ea"/>
                <a:cs typeface="+mj-cs"/>
              </a:rPr>
              <a:t>Великим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spc="150" dirty="0" smtClean="0">
                <a:ln w="11430">
                  <a:solidFill>
                    <a:schemeClr val="bg2"/>
                  </a:solidFill>
                </a:ln>
                <a:solidFill>
                  <a:schemeClr val="bg2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j-ea"/>
                <a:cs typeface="+mj-cs"/>
              </a:rPr>
              <a:t>         Лукам -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spc="150" dirty="0" smtClean="0">
                <a:ln w="11430">
                  <a:solidFill>
                    <a:schemeClr val="bg2"/>
                  </a:solidFill>
                </a:ln>
                <a:solidFill>
                  <a:schemeClr val="bg2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j-ea"/>
                <a:cs typeface="+mj-cs"/>
              </a:rPr>
              <a:t>                  850!</a:t>
            </a:r>
            <a:endParaRPr lang="ru-RU" sz="2000" b="1" spc="150" dirty="0">
              <a:ln w="11430">
                <a:solidFill>
                  <a:schemeClr val="bg2"/>
                </a:solidFill>
              </a:ln>
              <a:solidFill>
                <a:schemeClr val="bg2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pic>
        <p:nvPicPr>
          <p:cNvPr id="5" name="Рисунок 4" descr="http://www.museum.ru/imgB.asp?2121"/>
          <p:cNvPicPr/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323528" y="260648"/>
            <a:ext cx="3672408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139952" y="404664"/>
            <a:ext cx="453650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spc="1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ndara" pitchFamily="34" charset="0"/>
              </a:rPr>
              <a:t>Краеведческий музей</a:t>
            </a:r>
            <a:endParaRPr lang="ru-RU" sz="1400" b="1" i="1" spc="10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andara" pitchFamily="34" charset="0"/>
            </a:endParaRPr>
          </a:p>
          <a:p>
            <a:pPr algn="ctr"/>
            <a:endParaRPr lang="ru-RU" sz="200" b="1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 pitchFamily="34" charset="0"/>
            </a:endParaRPr>
          </a:p>
          <a:p>
            <a:pPr indent="180000" algn="just"/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История Музея началась 23 апреля 1968 года, когда был заложен первый камень на месте строительства. В тот же день состоялся торжественный митинг по поводу этого знаменательного события.</a:t>
            </a:r>
          </a:p>
          <a:p>
            <a:pPr indent="180000" algn="just"/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14 августа 1971 года музей был торжественно открыт. Первым директором стала учёный и краевед Г. Трофимова, работу над экспозицией будущего музея она начала ещё в 1969 году, когда стройка была ещё на начальном этапе. Экспозиция была посвящена истории комсомольской организации Псковского края.</a:t>
            </a:r>
          </a:p>
          <a:p>
            <a:pPr indent="180000" algn="just"/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В 1992 году музей имени Матросова фактически перестал существовать: все предметы из него были переданы в фонд Великолукского краеведческого музея. Но с 2007 года на базе краеведческого музея создан Центр патриотических инициатив им. Александра Матросова. Теперь Центр продолжает традиции музея боевой комсомольской славы.</a:t>
            </a:r>
            <a:endParaRPr lang="ru-RU" sz="1200" dirty="0">
              <a:latin typeface="Candara" pitchFamily="34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4077072"/>
            <a:ext cx="4464496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spc="1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ndara" pitchFamily="34" charset="0"/>
                <a:cs typeface="Times New Roman" pitchFamily="18" charset="0"/>
              </a:rPr>
              <a:t>Мемориальный дом-музей академика</a:t>
            </a:r>
          </a:p>
          <a:p>
            <a:pPr algn="ctr"/>
            <a:r>
              <a:rPr lang="ru-RU" sz="1600" b="1" i="1" spc="1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ndara" pitchFamily="34" charset="0"/>
                <a:cs typeface="Times New Roman" pitchFamily="18" charset="0"/>
              </a:rPr>
              <a:t>И.М. Виноградова</a:t>
            </a:r>
          </a:p>
          <a:p>
            <a:pPr algn="ctr"/>
            <a:endParaRPr lang="ru-RU" sz="200" b="1" i="1" dirty="0" smtClean="0">
              <a:solidFill>
                <a:schemeClr val="accent1"/>
              </a:solidFill>
              <a:latin typeface="Candara" pitchFamily="34" charset="0"/>
              <a:cs typeface="Times New Roman" pitchFamily="18" charset="0"/>
            </a:endParaRPr>
          </a:p>
          <a:p>
            <a:pPr indent="180000" algn="just" fontAlgn="base"/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Музей был открыт 14 сентября 1986 года в восстановленном доме семьи Виноградовых по адресу: улица Ставского, дом 48.</a:t>
            </a:r>
          </a:p>
          <a:p>
            <a:pPr indent="180000" algn="just" fontAlgn="base"/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Этот дом является единственным в России музеем, посвященным академику И.М. Виноградову. В музее хранятся подлинные вещи, принадлежавшие учёному и его семье.</a:t>
            </a:r>
          </a:p>
          <a:p>
            <a:pPr indent="180000" algn="just"/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Сам дом и его внутреннее убранство являются образцом великолукской дореволюционной городской усадьбы.</a:t>
            </a:r>
            <a:endParaRPr lang="ru-RU" sz="1200" dirty="0">
              <a:latin typeface="Candara" pitchFamily="34" charset="0"/>
              <a:cs typeface="Times New Roman" pitchFamily="18" charset="0"/>
            </a:endParaRPr>
          </a:p>
        </p:txBody>
      </p:sp>
      <p:pic>
        <p:nvPicPr>
          <p:cNvPr id="11" name="Рисунок 10" descr="http://www.museum.ru/imgB.asp?4921"/>
          <p:cNvPicPr/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5076056" y="3717032"/>
            <a:ext cx="3821648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pic>
        <p:nvPicPr>
          <p:cNvPr id="8" name="Рисунок 7" descr="http://culture.pskov.ru/docs/20060328155821.jpg"/>
          <p:cNvPicPr/>
          <p:nvPr/>
        </p:nvPicPr>
        <p:blipFill>
          <a:blip r:embed="rId3" cstate="print">
            <a:lum contrast="10000"/>
          </a:blip>
          <a:srcRect b="16874"/>
          <a:stretch>
            <a:fillRect/>
          </a:stretch>
        </p:blipFill>
        <p:spPr bwMode="auto">
          <a:xfrm>
            <a:off x="323528" y="4437112"/>
            <a:ext cx="3456384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467544" y="3573016"/>
            <a:ext cx="820891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spc="1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ndara" pitchFamily="34" charset="0"/>
                <a:cs typeface="Times New Roman" pitchFamily="18" charset="0"/>
              </a:rPr>
              <a:t>Литературно-художественный музей истории </a:t>
            </a:r>
          </a:p>
          <a:p>
            <a:pPr algn="ctr"/>
            <a:r>
              <a:rPr lang="ru-RU" sz="1600" b="1" i="1" spc="1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ndara" pitchFamily="34" charset="0"/>
                <a:cs typeface="Times New Roman" pitchFamily="18" charset="0"/>
              </a:rPr>
              <a:t>Великой Отечественной войны им. И.А. Васильева</a:t>
            </a:r>
          </a:p>
          <a:p>
            <a:pPr algn="just"/>
            <a:endParaRPr lang="ru-RU" sz="200" dirty="0" smtClean="0">
              <a:latin typeface="Candara" pitchFamily="34" charset="0"/>
            </a:endParaRPr>
          </a:p>
          <a:p>
            <a:pPr indent="180000" algn="just"/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Этот музей был открыт 23 февраля 1988 года. Главным инициатором создания музея стал писатель-публицист, </a:t>
            </a:r>
            <a:endParaRPr lang="ru-RU" sz="1200" dirty="0">
              <a:latin typeface="Candara" pitchFamily="34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7544" y="404664"/>
            <a:ext cx="4968552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spc="1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ndara" pitchFamily="34" charset="0"/>
                <a:cs typeface="Times New Roman" pitchFamily="18" charset="0"/>
              </a:rPr>
              <a:t>Полибинский мемориальный музей-усадьба</a:t>
            </a:r>
          </a:p>
          <a:p>
            <a:pPr algn="ctr"/>
            <a:r>
              <a:rPr lang="ru-RU" sz="1600" b="1" i="1" spc="1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ndara" pitchFamily="34" charset="0"/>
                <a:cs typeface="Times New Roman" pitchFamily="18" charset="0"/>
              </a:rPr>
              <a:t>С.В. Ковалевской</a:t>
            </a:r>
          </a:p>
          <a:p>
            <a:pPr algn="ctr"/>
            <a:endParaRPr lang="ru-RU" sz="200" b="1" i="1" spc="10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andara" pitchFamily="34" charset="0"/>
              <a:cs typeface="Times New Roman" pitchFamily="18" charset="0"/>
            </a:endParaRPr>
          </a:p>
          <a:p>
            <a:pPr indent="180000" algn="just"/>
            <a:r>
              <a:rPr lang="ru-RU" sz="1200" dirty="0" err="1" smtClean="0">
                <a:latin typeface="Candara" pitchFamily="34" charset="0"/>
                <a:cs typeface="Times New Roman" pitchFamily="18" charset="0"/>
              </a:rPr>
              <a:t>Полибино</a:t>
            </a:r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 – особое место Великолукской земли. Здесь и по сей день стоит большой усадебный дом и чудом уцелевший флигель, построенные в 19-м веке. Когда-то они были единым </a:t>
            </a:r>
            <a:r>
              <a:rPr lang="ru-RU" sz="1200" dirty="0" err="1" smtClean="0">
                <a:latin typeface="Candara" pitchFamily="34" charset="0"/>
                <a:cs typeface="Times New Roman" pitchFamily="18" charset="0"/>
              </a:rPr>
              <a:t>целым,теперь</a:t>
            </a:r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 же галереи, соединяющий дом и флигель, нет.</a:t>
            </a:r>
          </a:p>
          <a:p>
            <a:pPr indent="180000" algn="just"/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Флигель, дом, да часть парка – вот и всё, что сохранилось от некогда обширной и красивой усадьбы </a:t>
            </a:r>
            <a:r>
              <a:rPr lang="ru-RU" sz="1200" dirty="0" err="1" smtClean="0">
                <a:latin typeface="Candara" pitchFamily="34" charset="0"/>
                <a:cs typeface="Times New Roman" pitchFamily="18" charset="0"/>
              </a:rPr>
              <a:t>Корвин-Круковских</a:t>
            </a:r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. Здесь с 8 до 18 лет жила Софья Корвин-Круковская,  будущий  математик. </a:t>
            </a:r>
          </a:p>
        </p:txBody>
      </p:sp>
      <p:pic>
        <p:nvPicPr>
          <p:cNvPr id="13" name="Рисунок 12" descr="C:\Users\1\Desktop\imgB.jpg"/>
          <p:cNvPicPr/>
          <p:nvPr/>
        </p:nvPicPr>
        <p:blipFill>
          <a:blip r:embed="rId4" cstate="print">
            <a:lum contrast="10000"/>
          </a:blip>
          <a:srcRect t="8824"/>
          <a:stretch>
            <a:fillRect/>
          </a:stretch>
        </p:blipFill>
        <p:spPr bwMode="auto">
          <a:xfrm>
            <a:off x="5436096" y="260648"/>
            <a:ext cx="3435263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67544" y="2204864"/>
            <a:ext cx="4968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 algn="just"/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На 55 квадратных метрах, занимаемых выставкой, - книги из личной библиотеки, подлинные рукописные документы (записные книжки,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779912" y="4293096"/>
            <a:ext cx="489654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общественный деятель, лауреат Ленинской и Государственной премий, участник Великой Отечественной войны, Иван Афанасьевич Васильев.</a:t>
            </a:r>
          </a:p>
          <a:p>
            <a:pPr indent="180000" algn="just"/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Двухэтажный музей, объединяющий сразу 2 дома, располагает несколькими выставочными залами.</a:t>
            </a:r>
          </a:p>
          <a:p>
            <a:pPr indent="180000" algn="just" fontAlgn="base"/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Небезынтересно попасть в кабинет Васильева. Письменный стол, берестяные </a:t>
            </a:r>
            <a:r>
              <a:rPr lang="ru-RU" sz="1200" dirty="0" err="1" smtClean="0">
                <a:latin typeface="Candara" pitchFamily="34" charset="0"/>
                <a:cs typeface="Times New Roman" pitchFamily="18" charset="0"/>
              </a:rPr>
              <a:t>фоторамки</a:t>
            </a:r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, деревянные кресла – здесь всё сделано руками писателя, всё сохранено в том же виде, как было при владельце кабинета.</a:t>
            </a:r>
          </a:p>
          <a:p>
            <a:pPr indent="180000" algn="just" fontAlgn="base"/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Есть в музее литературно-музыкальная гостиная и выставочный зал. Экспозиции в этих залах постоянно меняются.</a:t>
            </a:r>
            <a:endParaRPr lang="ru-RU" sz="1200" dirty="0">
              <a:latin typeface="Candara" pitchFamily="34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2564904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рукопись романа «Нигилистка»), туфельки, кофточка, сумочка, зеркало, портреты предков. Всё подлинное, всего касалась рука первой женщины - профессора математики Софьи Ковалевской.</a:t>
            </a:r>
          </a:p>
          <a:p>
            <a:pPr indent="180000" algn="just" fontAlgn="base"/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Музей приобрел международную известность и внесён в международный каталог "Музеи мира" под номером № 506.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5556" y="3933056"/>
            <a:ext cx="7992888" cy="1877437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/>
            <a:r>
              <a:rPr lang="ru-RU" sz="9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Candara" pitchFamily="34" charset="0"/>
              </a:rPr>
              <a:t>Памятники</a:t>
            </a:r>
          </a:p>
          <a:p>
            <a:pPr algn="ctr"/>
            <a:r>
              <a:rPr lang="ru-RU" sz="9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Candara" pitchFamily="34" charset="0"/>
              </a:rPr>
              <a:t>архитектуры</a:t>
            </a:r>
          </a:p>
        </p:txBody>
      </p:sp>
      <p:pic>
        <p:nvPicPr>
          <p:cNvPr id="5" name="Рисунок 4" descr="2478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0000"/>
          </a:blip>
          <a:stretch>
            <a:fillRect/>
          </a:stretch>
        </p:blipFill>
        <p:spPr>
          <a:xfrm>
            <a:off x="179512" y="188640"/>
            <a:ext cx="864096" cy="1046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1043608" y="260648"/>
            <a:ext cx="2232248" cy="864096"/>
          </a:xfrm>
          <a:prstGeom prst="rect">
            <a:avLst/>
          </a:prstGeom>
          <a:ln>
            <a:noFill/>
          </a:ln>
          <a:effectLst>
            <a:glow rad="101600">
              <a:srgbClr val="FFFFCC">
                <a:alpha val="6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perspectiveFron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rtDeco"/>
              <a:contourClr>
                <a:srgbClr val="DDDDDD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spc="150" dirty="0" smtClean="0">
                <a:ln w="11430">
                  <a:solidFill>
                    <a:schemeClr val="bg2"/>
                  </a:solidFill>
                </a:ln>
                <a:solidFill>
                  <a:schemeClr val="bg2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j-ea"/>
                <a:cs typeface="+mj-cs"/>
              </a:rPr>
              <a:t>Великим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spc="150" dirty="0" smtClean="0">
                <a:ln w="11430">
                  <a:solidFill>
                    <a:schemeClr val="bg2"/>
                  </a:solidFill>
                </a:ln>
                <a:solidFill>
                  <a:schemeClr val="bg2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j-ea"/>
                <a:cs typeface="+mj-cs"/>
              </a:rPr>
              <a:t>         Лукам -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spc="150" dirty="0" smtClean="0">
                <a:ln w="11430">
                  <a:solidFill>
                    <a:schemeClr val="bg2"/>
                  </a:solidFill>
                </a:ln>
                <a:solidFill>
                  <a:schemeClr val="bg2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j-ea"/>
                <a:cs typeface="+mj-cs"/>
              </a:rPr>
              <a:t>                  850!</a:t>
            </a:r>
            <a:endParaRPr lang="ru-RU" sz="2000" b="1" spc="150" dirty="0">
              <a:ln w="11430">
                <a:solidFill>
                  <a:schemeClr val="bg2"/>
                </a:solidFill>
              </a:ln>
              <a:solidFill>
                <a:schemeClr val="bg2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7"/>
          <p:cNvSpPr txBox="1">
            <a:spLocks/>
          </p:cNvSpPr>
          <p:nvPr/>
        </p:nvSpPr>
        <p:spPr>
          <a:xfrm>
            <a:off x="215516" y="2852936"/>
            <a:ext cx="8712968" cy="3096344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numCol="2" spcCol="108000" rtlCol="0" anchor="ctr">
            <a:noAutofit/>
          </a:bodyPr>
          <a:lstStyle/>
          <a:p>
            <a:pPr lvl="0" indent="90000">
              <a:buBlip>
                <a:blip r:embed="rId2"/>
              </a:buBlip>
            </a:pPr>
            <a:r>
              <a:rPr lang="ru-RU" sz="1300" dirty="0" smtClean="0">
                <a:latin typeface="Candara" pitchFamily="34" charset="0"/>
                <a:cs typeface="Times New Roman" pitchFamily="18" charset="0"/>
              </a:rPr>
              <a:t>В историческом центре города сохранилась земляная крепость 1704-08. Общая длина её валов - 2 км, первоначальная высота - 10 саженей (21 м).</a:t>
            </a:r>
          </a:p>
          <a:p>
            <a:pPr lvl="0" indent="90000">
              <a:buBlip>
                <a:blip r:embed="rId2"/>
              </a:buBlip>
            </a:pPr>
            <a:r>
              <a:rPr lang="ru-RU" sz="1300" dirty="0" smtClean="0">
                <a:latin typeface="Candara" pitchFamily="34" charset="0"/>
                <a:cs typeface="Times New Roman" pitchFamily="18" charset="0"/>
              </a:rPr>
              <a:t>Казанская церковь (1821 г.) переулок Водопроводный</a:t>
            </a:r>
          </a:p>
          <a:p>
            <a:pPr lvl="0" indent="90000">
              <a:buBlip>
                <a:blip r:embed="rId2"/>
              </a:buBlip>
            </a:pPr>
            <a:r>
              <a:rPr lang="ru-RU" sz="1300" dirty="0" smtClean="0">
                <a:latin typeface="Candara" pitchFamily="34" charset="0"/>
                <a:cs typeface="Times New Roman" pitchFamily="18" charset="0"/>
              </a:rPr>
              <a:t>Вознесенский собор (1752 г.) улица К. Либкнехта</a:t>
            </a:r>
          </a:p>
          <a:p>
            <a:pPr lvl="0" indent="90000">
              <a:buBlip>
                <a:blip r:embed="rId2"/>
              </a:buBlip>
            </a:pPr>
            <a:r>
              <a:rPr lang="ru-RU" sz="1300" dirty="0" smtClean="0">
                <a:latin typeface="Candara" pitchFamily="34" charset="0"/>
                <a:cs typeface="Times New Roman" pitchFamily="18" charset="0"/>
              </a:rPr>
              <a:t>Здание духовного училища (1913 г.) улица Ставского, 63/4</a:t>
            </a:r>
          </a:p>
          <a:p>
            <a:pPr lvl="0" indent="90000">
              <a:buBlip>
                <a:blip r:embed="rId2"/>
              </a:buBlip>
            </a:pPr>
            <a:r>
              <a:rPr lang="ru-RU" sz="1300" dirty="0" smtClean="0">
                <a:latin typeface="Candara" pitchFamily="34" charset="0"/>
                <a:cs typeface="Times New Roman" pitchFamily="18" charset="0"/>
              </a:rPr>
              <a:t>Почтовая контора (1913 г.) улица Некрасова, 1</a:t>
            </a:r>
          </a:p>
          <a:p>
            <a:pPr lvl="0" indent="90000">
              <a:buBlip>
                <a:blip r:embed="rId2"/>
              </a:buBlip>
            </a:pPr>
            <a:r>
              <a:rPr lang="ru-RU" sz="1300" dirty="0" smtClean="0">
                <a:latin typeface="Candara" pitchFamily="34" charset="0"/>
                <a:cs typeface="Times New Roman" pitchFamily="18" charset="0"/>
              </a:rPr>
              <a:t>Торговая палата (XIX в.), проспект Октябрьский, 35</a:t>
            </a:r>
          </a:p>
          <a:p>
            <a:pPr lvl="0" indent="90000">
              <a:buBlip>
                <a:blip r:embed="rId2"/>
              </a:buBlip>
            </a:pPr>
            <a:r>
              <a:rPr lang="ru-RU" sz="1300" dirty="0" smtClean="0">
                <a:latin typeface="Candara" pitchFamily="34" charset="0"/>
                <a:cs typeface="Times New Roman" pitchFamily="18" charset="0"/>
              </a:rPr>
              <a:t>Дом купца Вязьменского (1914 г.), улица Некрасова, 4/2</a:t>
            </a:r>
          </a:p>
          <a:p>
            <a:pPr lvl="0" indent="90000">
              <a:buBlip>
                <a:blip r:embed="rId2"/>
              </a:buBlip>
            </a:pPr>
            <a:r>
              <a:rPr lang="ru-RU" sz="1300" dirty="0" smtClean="0">
                <a:latin typeface="Candara" pitchFamily="34" charset="0"/>
                <a:cs typeface="Times New Roman" pitchFamily="18" charset="0"/>
              </a:rPr>
              <a:t>Аптекарский магазин (XIX в.), улица Некрасова, 8</a:t>
            </a:r>
          </a:p>
          <a:p>
            <a:pPr lvl="0" indent="90000">
              <a:buBlip>
                <a:blip r:embed="rId2"/>
              </a:buBlip>
            </a:pPr>
            <a:r>
              <a:rPr lang="ru-RU" sz="1300" dirty="0" smtClean="0">
                <a:latin typeface="Candara" pitchFamily="34" charset="0"/>
                <a:cs typeface="Times New Roman" pitchFamily="18" charset="0"/>
              </a:rPr>
              <a:t>Дом врача (XIX в.), улица Больничная</a:t>
            </a:r>
          </a:p>
          <a:p>
            <a:pPr lvl="0" indent="90000">
              <a:buBlip>
                <a:blip r:embed="rId2"/>
              </a:buBlip>
            </a:pPr>
            <a:r>
              <a:rPr lang="ru-RU" sz="1300" dirty="0" smtClean="0">
                <a:latin typeface="Candara" pitchFamily="34" charset="0"/>
                <a:cs typeface="Times New Roman" pitchFamily="18" charset="0"/>
              </a:rPr>
              <a:t>Дом купца с лавкой (XIX в.), улица Ставского, 14</a:t>
            </a:r>
          </a:p>
          <a:p>
            <a:pPr lvl="0" indent="90000">
              <a:buBlip>
                <a:blip r:embed="rId2"/>
              </a:buBlip>
            </a:pPr>
            <a:r>
              <a:rPr lang="ru-RU" sz="1300" dirty="0" smtClean="0">
                <a:latin typeface="Candara" pitchFamily="34" charset="0"/>
                <a:cs typeface="Times New Roman" pitchFamily="18" charset="0"/>
              </a:rPr>
              <a:t>Реальное училище (1904—1906 гг.), улица Юбилейная, 4</a:t>
            </a:r>
          </a:p>
          <a:p>
            <a:pPr lvl="0" indent="90000">
              <a:buBlip>
                <a:blip r:embed="rId2"/>
              </a:buBlip>
            </a:pPr>
            <a:r>
              <a:rPr lang="ru-RU" sz="1300" dirty="0" smtClean="0">
                <a:latin typeface="Candara" pitchFamily="34" charset="0"/>
                <a:cs typeface="Times New Roman" pitchFamily="18" charset="0"/>
              </a:rPr>
              <a:t>2-е городское училище (1911 г.), улица </a:t>
            </a:r>
            <a:r>
              <a:rPr lang="ru-RU" sz="1300" dirty="0" err="1" smtClean="0">
                <a:latin typeface="Candara" pitchFamily="34" charset="0"/>
                <a:cs typeface="Times New Roman" pitchFamily="18" charset="0"/>
              </a:rPr>
              <a:t>Ботвина</a:t>
            </a:r>
            <a:r>
              <a:rPr lang="ru-RU" sz="1300" dirty="0" smtClean="0">
                <a:latin typeface="Candara" pitchFamily="34" charset="0"/>
                <a:cs typeface="Times New Roman" pitchFamily="18" charset="0"/>
              </a:rPr>
              <a:t>, 12</a:t>
            </a:r>
          </a:p>
          <a:p>
            <a:pPr lvl="0" indent="90000">
              <a:buBlip>
                <a:blip r:embed="rId2"/>
              </a:buBlip>
            </a:pPr>
            <a:r>
              <a:rPr lang="ru-RU" sz="1300" dirty="0" smtClean="0">
                <a:latin typeface="Candara" pitchFamily="34" charset="0"/>
                <a:cs typeface="Times New Roman" pitchFamily="18" charset="0"/>
              </a:rPr>
              <a:t>Дом купца Демешко (XIX в.), улица Л. Чайкиной, 15/21</a:t>
            </a:r>
          </a:p>
          <a:p>
            <a:pPr lvl="0" indent="90000">
              <a:buBlip>
                <a:blip r:embed="rId2"/>
              </a:buBlip>
            </a:pPr>
            <a:r>
              <a:rPr lang="ru-RU" sz="1300" dirty="0" smtClean="0">
                <a:latin typeface="Candara" pitchFamily="34" charset="0"/>
                <a:cs typeface="Times New Roman" pitchFamily="18" charset="0"/>
              </a:rPr>
              <a:t>Здания XIX в., улица Шмидта, 7,8</a:t>
            </a:r>
          </a:p>
          <a:p>
            <a:pPr lvl="0" indent="90000">
              <a:buBlip>
                <a:blip r:embed="rId2"/>
              </a:buBlip>
            </a:pPr>
            <a:r>
              <a:rPr lang="ru-RU" sz="1300" dirty="0" smtClean="0">
                <a:latin typeface="Candara" pitchFamily="34" charset="0"/>
                <a:cs typeface="Times New Roman" pitchFamily="18" charset="0"/>
              </a:rPr>
              <a:t>Земская больница (1876 г.), улица Больничная, 10</a:t>
            </a:r>
          </a:p>
          <a:p>
            <a:pPr lvl="0" indent="90000">
              <a:buBlip>
                <a:blip r:embed="rId2"/>
              </a:buBlip>
            </a:pPr>
            <a:r>
              <a:rPr lang="ru-RU" sz="1300" dirty="0" smtClean="0">
                <a:latin typeface="Candara" pitchFamily="34" charset="0"/>
                <a:cs typeface="Times New Roman" pitchFamily="18" charset="0"/>
              </a:rPr>
              <a:t>Здание «Круглого дома» (1778 г.), улица Некрасова, 9</a:t>
            </a:r>
          </a:p>
          <a:p>
            <a:pPr lvl="0" indent="90000">
              <a:buBlip>
                <a:blip r:embed="rId2"/>
              </a:buBlip>
            </a:pPr>
            <a:r>
              <a:rPr lang="ru-RU" sz="1300" dirty="0" smtClean="0">
                <a:latin typeface="Candara" pitchFamily="34" charset="0"/>
                <a:cs typeface="Times New Roman" pitchFamily="18" charset="0"/>
              </a:rPr>
              <a:t>Здание </a:t>
            </a:r>
            <a:r>
              <a:rPr lang="ru-RU" sz="1300" dirty="0" err="1" smtClean="0">
                <a:latin typeface="Candara" pitchFamily="34" charset="0"/>
                <a:cs typeface="Times New Roman" pitchFamily="18" charset="0"/>
              </a:rPr>
              <a:t>спиртзавода</a:t>
            </a:r>
            <a:r>
              <a:rPr lang="ru-RU" sz="1300" dirty="0" smtClean="0">
                <a:latin typeface="Candara" pitchFamily="34" charset="0"/>
                <a:cs typeface="Times New Roman" pitchFamily="18" charset="0"/>
              </a:rPr>
              <a:t> </a:t>
            </a:r>
            <a:r>
              <a:rPr lang="ru-RU" sz="1300" dirty="0" err="1" smtClean="0">
                <a:latin typeface="Candara" pitchFamily="34" charset="0"/>
                <a:cs typeface="Times New Roman" pitchFamily="18" charset="0"/>
              </a:rPr>
              <a:t>Корвин-Круковских</a:t>
            </a:r>
            <a:r>
              <a:rPr lang="ru-RU" sz="1300" dirty="0" smtClean="0">
                <a:latin typeface="Candara" pitchFamily="34" charset="0"/>
                <a:cs typeface="Times New Roman" pitchFamily="18" charset="0"/>
              </a:rPr>
              <a:t> (1810—1887 гг.), улица Холмская, 3</a:t>
            </a:r>
          </a:p>
          <a:p>
            <a:pPr lvl="0" indent="90000">
              <a:buBlip>
                <a:blip r:embed="rId2"/>
              </a:buBlip>
            </a:pPr>
            <a:r>
              <a:rPr lang="ru-RU" sz="1300" dirty="0" smtClean="0">
                <a:latin typeface="Candara" pitchFamily="34" charset="0"/>
                <a:cs typeface="Times New Roman" pitchFamily="18" charset="0"/>
              </a:rPr>
              <a:t>Здание мастерских Вознесенского монастыря (XIX в.), улица К. Либкнехта, 5</a:t>
            </a:r>
          </a:p>
          <a:p>
            <a:pPr lvl="0" indent="90000">
              <a:buBlip>
                <a:blip r:embed="rId2"/>
              </a:buBlip>
            </a:pPr>
            <a:r>
              <a:rPr lang="ru-RU" sz="1300" dirty="0" smtClean="0">
                <a:latin typeface="Candara" pitchFamily="34" charset="0"/>
                <a:cs typeface="Times New Roman" pitchFamily="18" charset="0"/>
              </a:rPr>
              <a:t>Здание приходского училища XIX в., набережная Краснофлотская</a:t>
            </a:r>
          </a:p>
          <a:p>
            <a:pPr lvl="0" indent="90000">
              <a:buBlip>
                <a:blip r:embed="rId2"/>
              </a:buBlip>
            </a:pPr>
            <a:r>
              <a:rPr lang="ru-RU" sz="1300" dirty="0" smtClean="0">
                <a:latin typeface="Candara" pitchFamily="34" charset="0"/>
                <a:cs typeface="Times New Roman" pitchFamily="18" charset="0"/>
              </a:rPr>
              <a:t>Бывший </a:t>
            </a:r>
            <a:r>
              <a:rPr lang="ru-RU" sz="1300" dirty="0" err="1" smtClean="0">
                <a:latin typeface="Candara" pitchFamily="34" charset="0"/>
                <a:cs typeface="Times New Roman" pitchFamily="18" charset="0"/>
              </a:rPr>
              <a:t>спиртзавод</a:t>
            </a:r>
            <a:r>
              <a:rPr lang="ru-RU" sz="1300" dirty="0" smtClean="0">
                <a:latin typeface="Candara" pitchFamily="34" charset="0"/>
                <a:cs typeface="Times New Roman" pitchFamily="18" charset="0"/>
              </a:rPr>
              <a:t> </a:t>
            </a:r>
            <a:r>
              <a:rPr lang="ru-RU" sz="1300" dirty="0" err="1" smtClean="0">
                <a:latin typeface="Candara" pitchFamily="34" charset="0"/>
                <a:cs typeface="Times New Roman" pitchFamily="18" charset="0"/>
              </a:rPr>
              <a:t>Эльстинга</a:t>
            </a:r>
            <a:r>
              <a:rPr lang="ru-RU" sz="1300" dirty="0" smtClean="0">
                <a:latin typeface="Candara" pitchFamily="34" charset="0"/>
                <a:cs typeface="Times New Roman" pitchFamily="18" charset="0"/>
              </a:rPr>
              <a:t> на острове </a:t>
            </a:r>
            <a:r>
              <a:rPr lang="ru-RU" sz="1300" dirty="0" err="1" smtClean="0">
                <a:latin typeface="Candara" pitchFamily="34" charset="0"/>
                <a:cs typeface="Times New Roman" pitchFamily="18" charset="0"/>
              </a:rPr>
              <a:t>Дятлинка</a:t>
            </a:r>
            <a:endParaRPr lang="ru-RU" sz="1300" dirty="0" smtClean="0">
              <a:latin typeface="Candara" pitchFamily="34" charset="0"/>
              <a:cs typeface="Times New Roman" pitchFamily="18" charset="0"/>
            </a:endParaRPr>
          </a:p>
          <a:p>
            <a:pPr lvl="0" indent="90000">
              <a:buBlip>
                <a:blip r:embed="rId2"/>
              </a:buBlip>
            </a:pPr>
            <a:r>
              <a:rPr lang="ru-RU" sz="1300" dirty="0" smtClean="0">
                <a:latin typeface="Candara" pitchFamily="34" charset="0"/>
                <a:cs typeface="Times New Roman" pitchFamily="18" charset="0"/>
              </a:rPr>
              <a:t>Здание XIX в., улица Энгельса, 13</a:t>
            </a:r>
          </a:p>
          <a:p>
            <a:pPr lvl="0" indent="90000">
              <a:buBlip>
                <a:blip r:embed="rId2"/>
              </a:buBlip>
            </a:pPr>
            <a:r>
              <a:rPr lang="ru-RU" sz="1300" dirty="0" smtClean="0">
                <a:latin typeface="Candara" pitchFamily="34" charset="0"/>
                <a:cs typeface="Times New Roman" pitchFamily="18" charset="0"/>
              </a:rPr>
              <a:t>Здание XIX в., улица Энгельса, 15</a:t>
            </a:r>
          </a:p>
          <a:p>
            <a:pPr indent="90000">
              <a:buBlip>
                <a:blip r:embed="rId2"/>
              </a:buBlip>
            </a:pPr>
            <a:r>
              <a:rPr lang="ru-RU" sz="1300" dirty="0" smtClean="0">
                <a:latin typeface="Candara" pitchFamily="34" charset="0"/>
                <a:cs typeface="Times New Roman" pitchFamily="18" charset="0"/>
              </a:rPr>
              <a:t>Здание XIX в., улица 3-й Ударной Армии, 75</a:t>
            </a:r>
            <a:endParaRPr lang="ru-RU" sz="1300" dirty="0">
              <a:latin typeface="Candara" pitchFamily="34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49946" y="2276872"/>
            <a:ext cx="6044108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dirty="0" smtClean="0">
                <a:latin typeface="Candara" pitchFamily="34" charset="0"/>
              </a:rPr>
              <a:t>Наиболее известные из сохранившихся старейших зданий:</a:t>
            </a:r>
            <a:endParaRPr lang="ru-RU" sz="1700" i="1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87524" y="548680"/>
            <a:ext cx="8568952" cy="1512168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solidFill>
              <a:schemeClr val="tx1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Front"/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100" normalizeH="0" noProof="0" dirty="0" smtClean="0">
                <a:ln w="10541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ndara" pitchFamily="34" charset="0"/>
                <a:ea typeface="Times New Roman" pitchFamily="18" charset="0"/>
                <a:cs typeface="Times New Roman" pitchFamily="18" charset="0"/>
              </a:rPr>
              <a:t>И хотя история Великих Лук насчитывает свыше восьми веков, в нём отсутствуют здания средневековой архитектуры. В годы Великой Отечественной войны, при обороне и во время освобождения, город был фактически стёрт с лица земли и отстроен </a:t>
            </a:r>
            <a:r>
              <a:rPr kumimoji="0" lang="ru-RU" sz="1800" b="1" i="1" u="none" strike="noStrike" kern="1200" cap="none" spc="100" normalizeH="0" noProof="0" dirty="0" smtClean="0">
                <a:ln w="10541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ndara" pitchFamily="34" charset="0"/>
                <a:ea typeface="Times New Roman" pitchFamily="18" charset="0"/>
                <a:cs typeface="Times New Roman" pitchFamily="18" charset="0"/>
              </a:rPr>
              <a:t>заново.</a:t>
            </a:r>
            <a:endParaRPr kumimoji="0" lang="ru-RU" sz="1800" b="1" i="1" u="none" strike="noStrike" kern="1200" cap="none" spc="100" normalizeH="0" noProof="0" dirty="0">
              <a:ln w="10541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ndara" pitchFamily="34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33797" name="Picture 5" descr="C:\Users\1\Desktop\ВЛ\5c9c47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251520" y="188640"/>
            <a:ext cx="2774265" cy="3607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8" name="Picture 6" descr="C:\Users\1\Desktop\ВЛ\afad5a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6660232" y="3369225"/>
            <a:ext cx="2332155" cy="3300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67544" y="4005064"/>
            <a:ext cx="6264696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 algn="ctr"/>
            <a:r>
              <a:rPr lang="ru-RU" sz="1600" b="1" i="1" spc="1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ndara" pitchFamily="34" charset="0"/>
                <a:cs typeface="Times New Roman" pitchFamily="18" charset="0"/>
              </a:rPr>
              <a:t>Церковь Казанской иконы Божией Матери</a:t>
            </a:r>
            <a:endParaRPr lang="ru-RU" sz="100" b="1" i="1" dirty="0" smtClean="0">
              <a:solidFill>
                <a:schemeClr val="accent1"/>
              </a:solidFill>
              <a:latin typeface="Candara" pitchFamily="34" charset="0"/>
            </a:endParaRPr>
          </a:p>
          <a:p>
            <a:pPr lvl="0" indent="180000" algn="ctr"/>
            <a:endParaRPr lang="ru-RU" sz="200" b="1" i="1" dirty="0" smtClean="0">
              <a:solidFill>
                <a:schemeClr val="accent1"/>
              </a:solidFill>
              <a:latin typeface="Candara" pitchFamily="34" charset="0"/>
            </a:endParaRPr>
          </a:p>
          <a:p>
            <a:pPr indent="180000" algn="just"/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Казанской церкви повезло во многом. Повезло со строителем: освящённый в 1821 году кладбищенский храм был построен "по инициативе и на средства титулярного советника купца Григория Нечаева", а также других добровольных жертвователей.</a:t>
            </a:r>
          </a:p>
          <a:p>
            <a:pPr indent="180000" algn="just"/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Повезло этой скромной церкви и с местоположением: благодаря некоторой отдалённости от центральной части города Казанская церковь выжила во времена гонений, оставаясь действующей в то время, когда другие храмы закрывались, </a:t>
            </a:r>
            <a:r>
              <a:rPr lang="ru-RU" sz="1200" dirty="0" err="1" smtClean="0">
                <a:latin typeface="Candara" pitchFamily="34" charset="0"/>
                <a:cs typeface="Times New Roman" pitchFamily="18" charset="0"/>
              </a:rPr>
              <a:t>разграблялись</a:t>
            </a:r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 и рушились.</a:t>
            </a:r>
          </a:p>
          <a:p>
            <a:pPr indent="180000" algn="just"/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Не сильно пострадала она и во время Великой Отечественный войны, иначе вряд ли удалось бы тогдашнему настоятелю храма протоирею Павлу </a:t>
            </a:r>
            <a:r>
              <a:rPr lang="ru-RU" sz="1200" dirty="0" err="1" smtClean="0">
                <a:latin typeface="Candara" pitchFamily="34" charset="0"/>
                <a:cs typeface="Times New Roman" pitchFamily="18" charset="0"/>
              </a:rPr>
              <a:t>Макаровскому</a:t>
            </a:r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 вместе с прихожанами уже к концу 1945 года полностью восстановить церковь.</a:t>
            </a:r>
            <a:endParaRPr lang="ru-RU" sz="1200" dirty="0">
              <a:latin typeface="Candara" pitchFamily="34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87824" y="404664"/>
            <a:ext cx="5688632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1600" b="1" i="1" spc="1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ndara" pitchFamily="34" charset="0"/>
                <a:cs typeface="Times New Roman" pitchFamily="18" charset="0"/>
              </a:rPr>
              <a:t>Собор Вознесения Христова </a:t>
            </a:r>
          </a:p>
          <a:p>
            <a:pPr algn="ctr" fontAlgn="base"/>
            <a:r>
              <a:rPr lang="ru-RU" sz="1600" b="1" i="1" spc="1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ndara" pitchFamily="34" charset="0"/>
                <a:cs typeface="Times New Roman" pitchFamily="18" charset="0"/>
              </a:rPr>
              <a:t>(прежде Вознесенская церковь Великолукского Вознесенского девичьего монастыря)</a:t>
            </a:r>
          </a:p>
          <a:p>
            <a:pPr algn="ctr" fontAlgn="base"/>
            <a:endParaRPr lang="ru-RU" sz="200" b="1" i="1" dirty="0" smtClean="0">
              <a:solidFill>
                <a:schemeClr val="accent1"/>
              </a:solidFill>
              <a:latin typeface="Candara" pitchFamily="34" charset="0"/>
            </a:endParaRPr>
          </a:p>
          <a:p>
            <a:pPr indent="180000" algn="just" fontAlgn="base"/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История Вознесенского собора начинается с 1692 года. Первый Вознесенский храм, как и многие церкви того времени в нашем городе был деревянным.  В 1724 году начали строительство каменных построек, и к 1752 году была построена каменная Вознесенская церковь, на её древнем фундаменте и поныне стоит храм. Именно эта дата и считается днём рождения Вознесенского собора.</a:t>
            </a:r>
          </a:p>
          <a:p>
            <a:pPr indent="180000" algn="just" fontAlgn="base"/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В мае 1925 года церковь была закрыта и долгое время использовалась как складское помещение. В 1936 году при строительстве четырехэтажного дома, что занял место, где прежде стояли церковные ворота и торговые ряды, церковь лишилась колокольни.</a:t>
            </a:r>
          </a:p>
          <a:p>
            <a:pPr indent="180000" algn="just" fontAlgn="base"/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Сильно пострадавший, но всё же уцелевший храм после войны использовали как жилое помещение. Вплоть до 1990 года уцелевшая нижняя часть церкви использовалась великолукским </a:t>
            </a:r>
            <a:r>
              <a:rPr lang="ru-RU" sz="1200" dirty="0" err="1" smtClean="0">
                <a:latin typeface="Candara" pitchFamily="34" charset="0"/>
                <a:cs typeface="Times New Roman" pitchFamily="18" charset="0"/>
              </a:rPr>
              <a:t>продторгом</a:t>
            </a:r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 как склад.</a:t>
            </a:r>
          </a:p>
          <a:p>
            <a:pPr indent="180000" algn="just" fontAlgn="base"/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Но дождался-таки храм своего возрождения, в </a:t>
            </a:r>
          </a:p>
          <a:p>
            <a:pPr algn="just" fontAlgn="base"/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90-х годах он был восстановлен.</a:t>
            </a:r>
            <a:endParaRPr lang="ru-RU" sz="1200" dirty="0">
              <a:latin typeface="Candara" pitchFamily="34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7584" y="1772816"/>
            <a:ext cx="1512168" cy="21602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latin typeface="Tahoma" pitchFamily="34" charset="0"/>
                <a:cs typeface="Tahoma" pitchFamily="34" charset="0"/>
              </a:rPr>
              <a:t>Вознесенский собор</a:t>
            </a:r>
            <a:endParaRPr lang="ru-RU" sz="105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64288" y="4869160"/>
            <a:ext cx="1368152" cy="14401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latin typeface="Tahoma" pitchFamily="34" charset="0"/>
                <a:cs typeface="Tahoma" pitchFamily="34" charset="0"/>
              </a:rPr>
              <a:t>Казанская церковь</a:t>
            </a:r>
            <a:endParaRPr lang="ru-RU" sz="1050" dirty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4" name="Picture 7" descr="C:\Users\1\Desktop\ВЛ\95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6012160" y="188640"/>
            <a:ext cx="2982796" cy="360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67544" y="332656"/>
            <a:ext cx="5544616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 algn="ctr" fontAlgn="base"/>
            <a:r>
              <a:rPr lang="ru-RU" sz="1600" b="1" i="1" spc="1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ndara" pitchFamily="34" charset="0"/>
                <a:cs typeface="Times New Roman" pitchFamily="18" charset="0"/>
              </a:rPr>
              <a:t>Реальное училище</a:t>
            </a:r>
          </a:p>
          <a:p>
            <a:pPr indent="180000" algn="just"/>
            <a:endParaRPr lang="ru-RU" sz="200" dirty="0" smtClean="0">
              <a:latin typeface="Candara" pitchFamily="34" charset="0"/>
            </a:endParaRPr>
          </a:p>
          <a:p>
            <a:pPr indent="180000" algn="just"/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Здание реального училища построено примерно в 1837, реконструировано в 1904-1905, перестроено по новому проекту в 1946—1948 годах.</a:t>
            </a:r>
          </a:p>
          <a:p>
            <a:pPr indent="180000" algn="just" fontAlgn="base"/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2 июля 1877 году у купца Н.О. Чудова был выкуплен дом, и его стали приспосабливать для нужд будущего училища, открытие которого состоялось 30 августа 1877 года.</a:t>
            </a:r>
          </a:p>
          <a:p>
            <a:pPr indent="180000" algn="just" fontAlgn="base"/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Учениками Великолукского реального училища в конце XIX — начале XX в. были видные представители культуры: Трояновский Борис Сергеевич (1883-1951) - музыкант, композитор, создатель школы виртуозной игры на балалайке; </a:t>
            </a:r>
            <a:r>
              <a:rPr lang="ru-RU" sz="1200" dirty="0" err="1" smtClean="0">
                <a:latin typeface="Candara" pitchFamily="34" charset="0"/>
                <a:cs typeface="Times New Roman" pitchFamily="18" charset="0"/>
              </a:rPr>
              <a:t>Мошин</a:t>
            </a:r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 Алексей Николаевич (1870-1929) - историк, литератор, собиратель фольклора; Вишняк Яков Израилевич — революционер, </a:t>
            </a:r>
            <a:r>
              <a:rPr lang="ru-RU" sz="1200" dirty="0" err="1" smtClean="0">
                <a:latin typeface="Candara" pitchFamily="34" charset="0"/>
                <a:cs typeface="Times New Roman" pitchFamily="18" charset="0"/>
              </a:rPr>
              <a:t>Лопырёв</a:t>
            </a:r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 Андрей Павлович (1908-2001) - инженер, краевед и др.</a:t>
            </a:r>
          </a:p>
          <a:p>
            <a:pPr indent="180000" algn="just" fontAlgn="base"/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В 1918 году реальное училище было переименовано в школу 2-й ступени имени К.А. Тимирязева, в 1930-х - это семилетняя городская коммунальная школа. В 1948 году здесь разместился учительский (с 1952 года - педагогический) институт, а в 1970 году здание занял филиал Ленинградского государственного института имени П.Ф. Лесгафта, затем был филиал Московского института физкультуры, а сейчас здесь располагается Великолукская государственная академия физической культуры и спорта.</a:t>
            </a:r>
            <a:endParaRPr lang="ru-RU" sz="1200" dirty="0">
              <a:latin typeface="Candara" pitchFamily="34" charset="0"/>
              <a:cs typeface="Times New Roman" pitchFamily="18" charset="0"/>
            </a:endParaRPr>
          </a:p>
        </p:txBody>
      </p:sp>
      <p:pic>
        <p:nvPicPr>
          <p:cNvPr id="3" name="Picture 3" descr="C:\Users\1\Desktop\ВЛ\+8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251520" y="4365104"/>
            <a:ext cx="3479711" cy="23216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3707904" y="3933057"/>
            <a:ext cx="49685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1600" b="1" i="1" spc="1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ndara" pitchFamily="34" charset="0"/>
                <a:cs typeface="Times New Roman" pitchFamily="18" charset="0"/>
              </a:rPr>
              <a:t>Духовное училище</a:t>
            </a:r>
          </a:p>
          <a:p>
            <a:endParaRPr lang="ru-RU" sz="200" dirty="0" smtClean="0">
              <a:latin typeface="Candara" pitchFamily="34" charset="0"/>
            </a:endParaRPr>
          </a:p>
          <a:p>
            <a:pPr indent="180000" algn="just"/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1914 год. На момент постройки это было одно из красивейших зданий Великих Лук.</a:t>
            </a:r>
          </a:p>
          <a:p>
            <a:pPr indent="180000" algn="just" fontAlgn="base"/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Великолукское духовное училище готовило низших церковнослужителей. Обучение длилось 4 года.</a:t>
            </a:r>
          </a:p>
          <a:p>
            <a:pPr indent="180000" algn="just" fontAlgn="base"/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После революции в здании постоянно менялись хозяева: здесь в разное время располагались уездные органы власти, детский дом имени Третьего Интернационала, штабы воинских частей. Здание сильно пострадало в годы войны, но было восстановлено, и здесь разместился Великолукский облисполком. В 1957 году, когда область была упразднена, здание передали сельскохозяйственному институту. В настоящее время в здании расположено управление Великолукской епархии.</a:t>
            </a:r>
            <a:endParaRPr lang="ru-RU" sz="1200" dirty="0">
              <a:latin typeface="Candara" pitchFamily="34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6453336"/>
            <a:ext cx="2952328" cy="21602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latin typeface="Tahoma" pitchFamily="34" charset="0"/>
                <a:cs typeface="Tahoma" pitchFamily="34" charset="0"/>
              </a:rPr>
              <a:t>Духовное училище / Великолукская епархия</a:t>
            </a:r>
            <a:endParaRPr lang="ru-RU" sz="105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96336" y="1772816"/>
            <a:ext cx="1368152" cy="21602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latin typeface="Tahoma" pitchFamily="34" charset="0"/>
                <a:cs typeface="Tahoma" pitchFamily="34" charset="0"/>
              </a:rPr>
              <a:t>Реальное училище</a:t>
            </a:r>
            <a:endParaRPr lang="ru-RU" sz="105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244408" y="3573016"/>
            <a:ext cx="720080" cy="21602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latin typeface="Tahoma" pitchFamily="34" charset="0"/>
                <a:cs typeface="Tahoma" pitchFamily="34" charset="0"/>
              </a:rPr>
              <a:t>ВЛГАФК</a:t>
            </a:r>
            <a:endParaRPr lang="ru-RU" sz="1050" dirty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5" name="Picture 2" descr="C:\Users\1\Desktop\ВЛ\4+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539552" y="476672"/>
            <a:ext cx="3107511" cy="31683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3" descr="C:\Users\1\Desktop\ВЛ\6+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5850872" y="2780928"/>
            <a:ext cx="2753576" cy="3622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467544" y="4221088"/>
            <a:ext cx="532859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 algn="ctr" fontAlgn="base"/>
            <a:r>
              <a:rPr lang="ru-RU" sz="1600" b="1" i="1" spc="1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ndara" pitchFamily="34" charset="0"/>
                <a:cs typeface="Times New Roman" pitchFamily="18" charset="0"/>
              </a:rPr>
              <a:t>Здание почтовой конторы</a:t>
            </a:r>
          </a:p>
          <a:p>
            <a:pPr fontAlgn="base"/>
            <a:endParaRPr lang="ru-RU" sz="200" dirty="0" smtClean="0">
              <a:solidFill>
                <a:schemeClr val="accent1"/>
              </a:solidFill>
              <a:latin typeface="Candara" pitchFamily="34" charset="0"/>
            </a:endParaRPr>
          </a:p>
          <a:p>
            <a:pPr indent="180000" algn="just" fontAlgn="base"/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В 1913 году на месте старого двухэтажного строения на Вознесенской улице началось строительство нового двухэтажного здания почтовой конторы. В новом здании разместились: почта, телеграф (появился в Великих Луках в 1898 году) и действовавшая в городе с 1908 года телефонная станция на 90 абонентов.</a:t>
            </a:r>
          </a:p>
          <a:p>
            <a:pPr indent="180000" algn="just" fontAlgn="base"/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В 1920-х годах здание было расширено и реконструировано. Таким и дошло до наших дней. Здесь по-прежнему располагается почта. Сейчас это почтовое отделение № 13.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635896" y="404664"/>
            <a:ext cx="504056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 algn="ctr" fontAlgn="base"/>
            <a:r>
              <a:rPr lang="ru-RU" sz="1600" b="1" i="1" spc="1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ndara" pitchFamily="34" charset="0"/>
                <a:cs typeface="Times New Roman" pitchFamily="18" charset="0"/>
              </a:rPr>
              <a:t>2-е городское училище</a:t>
            </a:r>
          </a:p>
          <a:p>
            <a:endParaRPr lang="ru-RU" sz="200" dirty="0" smtClean="0">
              <a:latin typeface="Candara" pitchFamily="34" charset="0"/>
            </a:endParaRPr>
          </a:p>
          <a:p>
            <a:pPr indent="180000" algn="just"/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Здание построено в 1911 году специально для 2-го городского училища.</a:t>
            </a:r>
          </a:p>
          <a:p>
            <a:pPr indent="180000" algn="just"/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Здание и после революции долгие годы оставалось учебным заведением. Здесь в разное время располагались высшее начальное училище, трудовая школа первой ступени, школа № 6 (позднее № 7), станция юных техников.</a:t>
            </a:r>
          </a:p>
          <a:p>
            <a:pPr indent="180000" algn="just" fontAlgn="base"/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В 1980-е годы строение потребовало дорогостоящего капитального ремонта, было брошено, стояло пустым и буквально погибало. Но благодаря помощи энтузиастов, радиозавода и городской администрации его восстановили. На память об этом на здании красуются две цифры, выложенные из кирпича: 1911 (дата постройки) и 1990 (дата второго рождения </a:t>
            </a:r>
          </a:p>
          <a:p>
            <a:pPr algn="just" fontAlgn="base"/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здания).</a:t>
            </a:r>
          </a:p>
          <a:p>
            <a:pPr indent="180000" algn="just" fontAlgn="base"/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В настоящий момент здесь </a:t>
            </a:r>
          </a:p>
          <a:p>
            <a:pPr algn="just" fontAlgn="base"/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разместились детская школа </a:t>
            </a:r>
          </a:p>
          <a:p>
            <a:pPr algn="just" fontAlgn="base"/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искусств, филармония и </a:t>
            </a:r>
          </a:p>
          <a:p>
            <a:pPr algn="just" fontAlgn="base"/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выставочный зал Центра </a:t>
            </a:r>
          </a:p>
          <a:p>
            <a:pPr algn="just" fontAlgn="base"/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эстетического воспитания.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979712" y="1772816"/>
            <a:ext cx="1656184" cy="2880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latin typeface="Tahoma" pitchFamily="34" charset="0"/>
                <a:cs typeface="Tahoma" pitchFamily="34" charset="0"/>
              </a:rPr>
              <a:t>2-е городское училище</a:t>
            </a:r>
            <a:endParaRPr lang="ru-RU" sz="105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339752" y="3429000"/>
            <a:ext cx="1296144" cy="21602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latin typeface="Tahoma" pitchFamily="34" charset="0"/>
                <a:cs typeface="Tahoma" pitchFamily="34" charset="0"/>
              </a:rPr>
              <a:t>Школа искусств</a:t>
            </a:r>
            <a:endParaRPr lang="ru-RU" sz="105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084168" y="4365104"/>
            <a:ext cx="2520280" cy="21602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latin typeface="Tahoma" pitchFamily="34" charset="0"/>
                <a:cs typeface="Tahoma" pitchFamily="34" charset="0"/>
              </a:rPr>
              <a:t>Почтовая контора (ул. Вознесенская)</a:t>
            </a:r>
            <a:endParaRPr lang="ru-RU" sz="105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524328" y="6165304"/>
            <a:ext cx="1080120" cy="21602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latin typeface="Tahoma" pitchFamily="34" charset="0"/>
                <a:cs typeface="Tahoma" pitchFamily="34" charset="0"/>
              </a:rPr>
              <a:t>ул. Некрасова</a:t>
            </a:r>
            <a:endParaRPr lang="ru-RU" sz="1050" dirty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4" name="Picture 2" descr="C:\Users\1\Desktop\ВЛ\5+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5796136" y="476671"/>
            <a:ext cx="2829946" cy="3600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67544" y="764704"/>
            <a:ext cx="53285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 algn="ctr" fontAlgn="base"/>
            <a:r>
              <a:rPr lang="ru-RU" sz="1600" b="1" i="1" spc="1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ndara" pitchFamily="34" charset="0"/>
                <a:cs typeface="Times New Roman" pitchFamily="18" charset="0"/>
              </a:rPr>
              <a:t>Аптекарский дом</a:t>
            </a:r>
          </a:p>
          <a:p>
            <a:pPr indent="180000" algn="just" fontAlgn="base"/>
            <a:endParaRPr lang="ru-RU" sz="200" dirty="0" smtClean="0">
              <a:latin typeface="Candara" pitchFamily="34" charset="0"/>
            </a:endParaRPr>
          </a:p>
          <a:p>
            <a:pPr indent="180000" algn="just" fontAlgn="base"/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«Аптекарский дом» или «аптекарский магазин» - здание, расположенное по адресу: ул. Некрасова, дом 8. Построено в первой половине 19-го века. Изначально был двухэтажным. До революции на первом этаже здания располагалась частная аптека Селиной, именно поэтому дом получил название аптекарского.</a:t>
            </a:r>
          </a:p>
          <a:p>
            <a:pPr indent="180000" algn="just" fontAlgn="base"/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В настоящий момент в здании располагается Центр стандартизации. </a:t>
            </a:r>
            <a:endParaRPr lang="ru-RU" sz="1200" dirty="0">
              <a:latin typeface="Candara" pitchFamily="34" charset="0"/>
              <a:cs typeface="Times New Roman" pitchFamily="18" charset="0"/>
            </a:endParaRPr>
          </a:p>
        </p:txBody>
      </p:sp>
      <p:pic>
        <p:nvPicPr>
          <p:cNvPr id="1026" name="Picture 2" descr="C:\Users\1\Desktop\ВЛ\7+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539552" y="2795484"/>
            <a:ext cx="2808312" cy="35552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347864" y="4221088"/>
            <a:ext cx="53285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 algn="ctr" fontAlgn="base"/>
            <a:r>
              <a:rPr lang="ru-RU" sz="1600" b="1" i="1" spc="1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ndara" pitchFamily="34" charset="0"/>
                <a:cs typeface="Times New Roman" pitchFamily="18" charset="0"/>
              </a:rPr>
              <a:t>Дом купца Вязьменского</a:t>
            </a:r>
          </a:p>
          <a:p>
            <a:pPr indent="180000" algn="just" fontAlgn="base"/>
            <a:endParaRPr lang="ru-RU" sz="200" dirty="0" smtClean="0">
              <a:latin typeface="Candara" pitchFamily="34" charset="0"/>
            </a:endParaRPr>
          </a:p>
          <a:p>
            <a:pPr indent="180000" algn="just" fontAlgn="base"/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Известное многим горожанам здание, в котором располагается центральная аптека, и до революции было одним из часто посещаемых домов Великих Лук.</a:t>
            </a:r>
          </a:p>
          <a:p>
            <a:pPr indent="180000" algn="just" fontAlgn="base"/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В то время (19 век) здание было двухэтажным домом с мезонином (третий этаж надстроен после войны). Помимо комнат, где останавливалась семья купца Вульфа </a:t>
            </a:r>
            <a:r>
              <a:rPr lang="ru-RU" sz="1200" dirty="0" err="1" smtClean="0">
                <a:latin typeface="Candara" pitchFamily="34" charset="0"/>
                <a:cs typeface="Times New Roman" pitchFamily="18" charset="0"/>
              </a:rPr>
              <a:t>Аароновича</a:t>
            </a:r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 Вязьменского - владельца этого дома, на первом этаже здания располагались семь магазинов (в том числе бакалейный и посудный магазин А. </a:t>
            </a:r>
            <a:r>
              <a:rPr lang="ru-RU" sz="1200" dirty="0" err="1" smtClean="0">
                <a:latin typeface="Candara" pitchFamily="34" charset="0"/>
                <a:cs typeface="Times New Roman" pitchFamily="18" charset="0"/>
              </a:rPr>
              <a:t>Шейдина</a:t>
            </a:r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, мануфактурный магазин Р. Бородулиной), а на втором - купеческое собрание и гостиница «Лира».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619672" y="4293096"/>
            <a:ext cx="1728192" cy="21602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latin typeface="Tahoma" pitchFamily="34" charset="0"/>
                <a:cs typeface="Tahoma" pitchFamily="34" charset="0"/>
              </a:rPr>
              <a:t>Дом купца Вязьменского</a:t>
            </a:r>
            <a:endParaRPr lang="ru-RU" sz="105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07704" y="6165304"/>
            <a:ext cx="1448544" cy="21602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latin typeface="Tahoma" pitchFamily="34" charset="0"/>
                <a:cs typeface="Tahoma" pitchFamily="34" charset="0"/>
              </a:rPr>
              <a:t>Центральная аптека</a:t>
            </a:r>
            <a:endParaRPr lang="ru-RU" sz="105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092280" y="1844824"/>
            <a:ext cx="1512168" cy="36004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latin typeface="Tahoma" pitchFamily="34" charset="0"/>
                <a:cs typeface="Tahoma" pitchFamily="34" charset="0"/>
              </a:rPr>
              <a:t>Аптекарский магазин</a:t>
            </a:r>
          </a:p>
          <a:p>
            <a:pPr algn="ctr"/>
            <a:r>
              <a:rPr lang="ru-RU" sz="1050" dirty="0" smtClean="0">
                <a:latin typeface="Tahoma" pitchFamily="34" charset="0"/>
                <a:cs typeface="Tahoma" pitchFamily="34" charset="0"/>
              </a:rPr>
              <a:t>(ул. Вознесенская)</a:t>
            </a:r>
            <a:endParaRPr lang="ru-RU" sz="105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524328" y="3861048"/>
            <a:ext cx="1080120" cy="21602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latin typeface="Tahoma" pitchFamily="34" charset="0"/>
                <a:cs typeface="Tahoma" pitchFamily="34" charset="0"/>
              </a:rPr>
              <a:t>ул. Некрасова</a:t>
            </a:r>
            <a:endParaRPr lang="ru-RU" sz="1050" dirty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469529" y="5896918"/>
            <a:ext cx="30652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>
                <a:ln w="0"/>
                <a:solidFill>
                  <a:schemeClr val="accent2">
                    <a:lumMod val="75000"/>
                  </a:schemeClr>
                </a:solidFill>
                <a:latin typeface="Cassandra" panose="03000600000000020000" pitchFamily="66" charset="0"/>
                <a:cs typeface="Arial" panose="020B0604020202020204" pitchFamily="34" charset="0"/>
              </a:rPr>
              <a:t>Название презентации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pic>
        <p:nvPicPr>
          <p:cNvPr id="8" name="Picture 2" descr="C:\Users\1\Desktop\ВЛ\L9uU8CzU3CU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rcRect/>
          <a:stretch>
            <a:fillRect/>
          </a:stretch>
        </p:blipFill>
        <p:spPr bwMode="auto">
          <a:xfrm>
            <a:off x="1805223" y="1556792"/>
            <a:ext cx="5533554" cy="501885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67544" y="332656"/>
            <a:ext cx="8208912" cy="1384995"/>
          </a:xfrm>
          <a:prstGeom prst="rect">
            <a:avLst/>
          </a:prstGeom>
        </p:spPr>
        <p:txBody>
          <a:bodyPr wrap="square">
            <a:spAutoFit/>
            <a:scene3d>
              <a:camera prst="perspectiveFront"/>
              <a:lightRig rig="threePt" dir="t"/>
            </a:scene3d>
          </a:bodyPr>
          <a:lstStyle/>
          <a:p>
            <a:pPr algn="ctr"/>
            <a:r>
              <a:rPr lang="ru-RU" sz="2800" b="1" spc="100" dirty="0" smtClean="0">
                <a:ln w="1270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В 2016 году у города Великие Луки юбилейная дата - 850 лет со дня первого упоминания в летописи (1166 г.).</a:t>
            </a:r>
            <a:endParaRPr lang="ru-RU" sz="2800" b="1" spc="100" dirty="0">
              <a:ln w="12700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17995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2050" name="Picture 2" descr="C:\Users\1\Desktop\ВЛ\dom_vracha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539552" y="476672"/>
            <a:ext cx="3960440" cy="23542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67544" y="2924944"/>
            <a:ext cx="4032448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 algn="ctr" fontAlgn="base"/>
            <a:r>
              <a:rPr lang="ru-RU" sz="1600" b="1" i="1" spc="1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ndara" pitchFamily="34" charset="0"/>
                <a:cs typeface="Times New Roman" pitchFamily="18" charset="0"/>
              </a:rPr>
              <a:t>Дом врача</a:t>
            </a:r>
          </a:p>
          <a:p>
            <a:pPr algn="ctr" fontAlgn="base"/>
            <a:endParaRPr lang="ru-RU" sz="200" dirty="0" smtClean="0">
              <a:latin typeface="Candara" pitchFamily="34" charset="0"/>
            </a:endParaRPr>
          </a:p>
          <a:p>
            <a:pPr indent="180000" algn="just" fontAlgn="base"/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В начале 20-го века дом перешёл по наследству некоему Т.И. Суетову. Новый владелец с 1902 по 1906 год сдавал дом в аренду открывшемуся техническому железнодорожному училищу, которое пока не имело своего собственного здания.</a:t>
            </a:r>
          </a:p>
          <a:p>
            <a:pPr indent="180000" algn="just" fontAlgn="base"/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В 1908 году здание было выкуплено земством для нужд больницы, и в 1910 году в доме поселился Владимир Алексеевич Моисеев - новый земский врач. С 1917 по 1929 год В. А. Моисеев был главным врачом уездной больницы. Так дом и получил название "Дом врача".</a:t>
            </a:r>
          </a:p>
          <a:p>
            <a:pPr indent="180000" algn="just" fontAlgn="base"/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Сейчас здесь располагается бухгалтерия центральной городской больницы.</a:t>
            </a:r>
            <a:endParaRPr lang="ru-RU" sz="1200" dirty="0">
              <a:latin typeface="Candara" pitchFamily="34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44008" y="2924944"/>
            <a:ext cx="403244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 algn="ctr" fontAlgn="base"/>
            <a:r>
              <a:rPr lang="ru-RU" sz="1600" b="1" i="1" spc="1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ndara" pitchFamily="34" charset="0"/>
                <a:cs typeface="Times New Roman" pitchFamily="18" charset="0"/>
              </a:rPr>
              <a:t>Дом купца Демешко</a:t>
            </a:r>
          </a:p>
          <a:p>
            <a:pPr fontAlgn="base"/>
            <a:endParaRPr lang="ru-RU" sz="200" dirty="0" smtClean="0">
              <a:latin typeface="Candara" pitchFamily="34" charset="0"/>
            </a:endParaRPr>
          </a:p>
          <a:p>
            <a:pPr indent="180000" algn="just" fontAlgn="base"/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19 век. Единственное здание Великих Лук, практически не пострадавшее в годы ВОВ. До революции дом принадлежал купцу Андрею </a:t>
            </a:r>
            <a:r>
              <a:rPr lang="ru-RU" sz="1200" dirty="0" err="1" smtClean="0">
                <a:latin typeface="Candara" pitchFamily="34" charset="0"/>
                <a:cs typeface="Times New Roman" pitchFamily="18" charset="0"/>
              </a:rPr>
              <a:t>Ульяновичу</a:t>
            </a:r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 Демешко, происходившему из крестьян. После революции здание было жилым, располагалась в нём булочная, некоторое время его занимали медицинские учреждения, в том числе и </a:t>
            </a:r>
            <a:r>
              <a:rPr lang="ru-RU" sz="1200" dirty="0" err="1" smtClean="0">
                <a:latin typeface="Candara" pitchFamily="34" charset="0"/>
                <a:cs typeface="Times New Roman" pitchFamily="18" charset="0"/>
              </a:rPr>
              <a:t>медучилище</a:t>
            </a:r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, какое-то время здесь читали лекции преподаватели филиала Северо-Западного политехнического института. В настоящее время принадлежит ОБЭП.</a:t>
            </a:r>
          </a:p>
          <a:p>
            <a:pPr indent="180000" algn="just" fontAlgn="base"/>
            <a:r>
              <a:rPr lang="ru-RU" sz="1200" dirty="0" smtClean="0">
                <a:latin typeface="Candara" pitchFamily="34" charset="0"/>
                <a:cs typeface="Times New Roman" pitchFamily="18" charset="0"/>
              </a:rPr>
              <a:t>При доме было два флигеля. В одном из них жила многодетная семья преподавателя Второго городского училища Александра Николаевича Малышева, именем одного из сыновей которого, Вячеслава Александровича Малышева, названа улица в нашем городе.</a:t>
            </a:r>
            <a:endParaRPr lang="ru-RU" sz="1200" dirty="0">
              <a:latin typeface="Candara" pitchFamily="34" charset="0"/>
              <a:cs typeface="Times New Roman" pitchFamily="18" charset="0"/>
            </a:endParaRPr>
          </a:p>
        </p:txBody>
      </p:sp>
      <p:pic>
        <p:nvPicPr>
          <p:cNvPr id="2051" name="Picture 3" descr="C:\Users\1\Desktop\ВЛ\9+.JPG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 t="10927"/>
          <a:stretch>
            <a:fillRect/>
          </a:stretch>
        </p:blipFill>
        <p:spPr bwMode="auto">
          <a:xfrm>
            <a:off x="4644008" y="476672"/>
            <a:ext cx="3960440" cy="23481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195736" y="2564904"/>
            <a:ext cx="2304256" cy="2880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Tahoma" pitchFamily="34" charset="0"/>
                <a:cs typeface="Tahoma" pitchFamily="34" charset="0"/>
              </a:rPr>
              <a:t>Дом врача / Бухгалтерия ЦГБ</a:t>
            </a:r>
            <a:endParaRPr lang="ru-RU" sz="12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00192" y="2492896"/>
            <a:ext cx="2304256" cy="2880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Tahoma" pitchFamily="34" charset="0"/>
                <a:cs typeface="Tahoma" pitchFamily="34" charset="0"/>
              </a:rPr>
              <a:t>Дом купца Демешко / ОБЭП</a:t>
            </a:r>
            <a:endParaRPr lang="ru-RU" sz="1200" dirty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3118" y="3429000"/>
            <a:ext cx="8457765" cy="2308324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/>
            <a:r>
              <a:rPr lang="ru-RU" sz="115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Candara" pitchFamily="34" charset="0"/>
              </a:rPr>
              <a:t>Памятники </a:t>
            </a:r>
          </a:p>
        </p:txBody>
      </p:sp>
      <p:pic>
        <p:nvPicPr>
          <p:cNvPr id="4" name="Рисунок 3" descr="2478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0000"/>
          </a:blip>
          <a:stretch>
            <a:fillRect/>
          </a:stretch>
        </p:blipFill>
        <p:spPr>
          <a:xfrm>
            <a:off x="179512" y="188640"/>
            <a:ext cx="864096" cy="1046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1043608" y="260648"/>
            <a:ext cx="2232248" cy="864096"/>
          </a:xfrm>
          <a:prstGeom prst="rect">
            <a:avLst/>
          </a:prstGeom>
          <a:ln>
            <a:noFill/>
          </a:ln>
          <a:effectLst>
            <a:glow rad="101600">
              <a:srgbClr val="FFFFCC">
                <a:alpha val="6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perspectiveFron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rtDeco"/>
              <a:contourClr>
                <a:srgbClr val="DDDDDD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spc="150" dirty="0" smtClean="0">
                <a:ln w="11430">
                  <a:solidFill>
                    <a:schemeClr val="bg2"/>
                  </a:solidFill>
                </a:ln>
                <a:solidFill>
                  <a:schemeClr val="bg2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j-ea"/>
                <a:cs typeface="+mj-cs"/>
              </a:rPr>
              <a:t>Великим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spc="150" dirty="0" smtClean="0">
                <a:ln w="11430">
                  <a:solidFill>
                    <a:schemeClr val="bg2"/>
                  </a:solidFill>
                </a:ln>
                <a:solidFill>
                  <a:schemeClr val="bg2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j-ea"/>
                <a:cs typeface="+mj-cs"/>
              </a:rPr>
              <a:t>         Лукам -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spc="150" dirty="0" smtClean="0">
                <a:ln w="11430">
                  <a:solidFill>
                    <a:schemeClr val="bg2"/>
                  </a:solidFill>
                </a:ln>
                <a:solidFill>
                  <a:schemeClr val="bg2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j-ea"/>
                <a:cs typeface="+mj-cs"/>
              </a:rPr>
              <a:t>                  850!</a:t>
            </a:r>
            <a:endParaRPr lang="ru-RU" sz="2000" b="1" spc="150" dirty="0">
              <a:ln w="11430">
                <a:solidFill>
                  <a:schemeClr val="bg2"/>
                </a:solidFill>
              </a:ln>
              <a:solidFill>
                <a:schemeClr val="bg2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395536" y="188640"/>
            <a:ext cx="3816424" cy="3702866"/>
          </a:xfr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pPr fontAlgn="base"/>
            <a:r>
              <a:rPr lang="ru-RU" sz="1800" b="0" i="1" spc="1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Candara" pitchFamily="34" charset="0"/>
              </a:rPr>
              <a:t>Бюст </a:t>
            </a:r>
            <a:br>
              <a:rPr lang="ru-RU" sz="1800" b="0" i="1" spc="1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Candara" pitchFamily="34" charset="0"/>
              </a:rPr>
            </a:br>
            <a:r>
              <a:rPr lang="ru-RU" sz="1800" b="0" i="1" spc="1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Candara" pitchFamily="34" charset="0"/>
              </a:rPr>
              <a:t>Александра Сергеевича Пушкина</a:t>
            </a:r>
            <a:r>
              <a:rPr lang="ru-RU" sz="1600" i="1" dirty="0" smtClean="0">
                <a:solidFill>
                  <a:schemeClr val="accent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Candara" pitchFamily="34" charset="0"/>
              </a:rPr>
              <a:t/>
            </a:r>
            <a:br>
              <a:rPr lang="ru-RU" sz="1600" i="1" dirty="0" smtClean="0">
                <a:solidFill>
                  <a:schemeClr val="accent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Candara" pitchFamily="34" charset="0"/>
              </a:rPr>
            </a:br>
            <a:r>
              <a:rPr lang="ru-RU" sz="1600" dirty="0" smtClean="0"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Candara" pitchFamily="34" charset="0"/>
              </a:rPr>
              <a:t/>
            </a:r>
            <a:br>
              <a:rPr lang="ru-RU" sz="1600" dirty="0" smtClean="0"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Candara" pitchFamily="34" charset="0"/>
              </a:rPr>
            </a:br>
            <a:r>
              <a:rPr lang="ru-RU" sz="1500" dirty="0" smtClean="0"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Candara" pitchFamily="34" charset="0"/>
                <a:cs typeface="Times New Roman" pitchFamily="18" charset="0"/>
              </a:rPr>
              <a:t>Великолукский сквер имени Пушкина был заложен в 1948 году. А планировка будущего сквера была сделана ещё в 1946 году. Участки сквера были закреплены за различными городскими организациями, каждая из которых постаралась найти для сквера самые интересные саженцы. В результате сквер превратился в небольшой ботанический сад под открытым небом, где росли редкие для нашей местности деревья и кустарники.</a:t>
            </a:r>
            <a:br>
              <a:rPr lang="ru-RU" sz="1500" dirty="0" smtClean="0"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Candara" pitchFamily="34" charset="0"/>
                <a:cs typeface="Times New Roman" pitchFamily="18" charset="0"/>
              </a:rPr>
            </a:br>
            <a:r>
              <a:rPr lang="ru-RU" sz="1500" dirty="0" smtClean="0"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Candara" pitchFamily="34" charset="0"/>
                <a:cs typeface="Times New Roman" pitchFamily="18" charset="0"/>
              </a:rPr>
              <a:t>В 1959 году, в год 160-летия со дня рождения поэта, в сквере был установлен бюст Пушкина.</a:t>
            </a:r>
            <a:endParaRPr lang="ru-RU" sz="1500" dirty="0"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Candara" pitchFamily="34" charset="0"/>
            </a:endParaRPr>
          </a:p>
        </p:txBody>
      </p:sp>
      <p:pic>
        <p:nvPicPr>
          <p:cNvPr id="3074" name="Picture 2" descr="C:\Users\1\Desktop\ВЛ\Места-Памятники\pushkin_4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 r="3144"/>
          <a:stretch>
            <a:fillRect/>
          </a:stretch>
        </p:blipFill>
        <p:spPr bwMode="auto">
          <a:xfrm>
            <a:off x="395536" y="4005064"/>
            <a:ext cx="3816424" cy="2641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1\Desktop\ВЛ\Места-Памятники\pushkin_2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5148064" y="692696"/>
            <a:ext cx="3402077" cy="2415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1\Desktop\ВЛ\Места-Памятники\pushkin_1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5796136" y="3284984"/>
            <a:ext cx="2088232" cy="2784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ВЛ\Места-Памятники\rokossovskij_3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323528" y="3429000"/>
            <a:ext cx="4018285" cy="3013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1\Desktop\ВЛ\Места-Памятники\rokossovskij_1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5724128" y="3356992"/>
            <a:ext cx="2338676" cy="3164637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287524" y="116632"/>
            <a:ext cx="8568952" cy="3024336"/>
          </a:xfr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pPr fontAlgn="base"/>
            <a:r>
              <a:rPr lang="ru-RU" sz="1800" b="0" i="1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Candara" pitchFamily="34" charset="0"/>
              </a:rPr>
              <a:t>Бюст К.К. Рокоссовского</a:t>
            </a:r>
            <a:r>
              <a:rPr lang="ru-RU" sz="1500" i="1" dirty="0" smtClean="0">
                <a:solidFill>
                  <a:schemeClr val="accent1"/>
                </a:solidFill>
                <a:latin typeface="Candara" pitchFamily="34" charset="0"/>
              </a:rPr>
              <a:t/>
            </a:r>
            <a:br>
              <a:rPr lang="ru-RU" sz="1500" i="1" dirty="0" smtClean="0">
                <a:solidFill>
                  <a:schemeClr val="accent1"/>
                </a:solidFill>
                <a:latin typeface="Candara" pitchFamily="34" charset="0"/>
              </a:rPr>
            </a:br>
            <a:r>
              <a:rPr lang="ru-RU" sz="1500" dirty="0" smtClean="0">
                <a:latin typeface="Candara" pitchFamily="34" charset="0"/>
              </a:rPr>
              <a:t/>
            </a:r>
            <a:br>
              <a:rPr lang="ru-RU" sz="1500" dirty="0" smtClean="0">
                <a:latin typeface="Candara" pitchFamily="34" charset="0"/>
              </a:rPr>
            </a:br>
            <a:r>
              <a:rPr lang="ru-RU" sz="1500" dirty="0" smtClean="0">
                <a:latin typeface="Candara" pitchFamily="34" charset="0"/>
                <a:cs typeface="Times New Roman" pitchFamily="18" charset="0"/>
              </a:rPr>
              <a:t>Константин Константинович (</a:t>
            </a:r>
            <a:r>
              <a:rPr lang="ru-RU" sz="1500" dirty="0" err="1" smtClean="0">
                <a:latin typeface="Candara" pitchFamily="34" charset="0"/>
                <a:cs typeface="Times New Roman" pitchFamily="18" charset="0"/>
              </a:rPr>
              <a:t>Ксаве́рьевич</a:t>
            </a:r>
            <a:r>
              <a:rPr lang="ru-RU" sz="1500" dirty="0" smtClean="0">
                <a:latin typeface="Candara" pitchFamily="34" charset="0"/>
                <a:cs typeface="Times New Roman" pitchFamily="18" charset="0"/>
              </a:rPr>
              <a:t>) Рокоссовский – дважды Герой Советского Союза, Маршал Советского Союза родился в 1894 году в Варшаве. Но в автобиографии Рокоссовский местом своего рождения указал город Великие Луки, поэтому когда возник вопрос о сооружении бюста, Рокоссовский написал так: «Местом моего рождения является город Великие Луки. Хотя в этом городе я жил до 6-летнего возраста... бюст мой следовало бы установить там».</a:t>
            </a:r>
            <a:br>
              <a:rPr lang="ru-RU" sz="1500" dirty="0" smtClean="0">
                <a:latin typeface="Candara" pitchFamily="34" charset="0"/>
                <a:cs typeface="Times New Roman" pitchFamily="18" charset="0"/>
              </a:rPr>
            </a:br>
            <a:r>
              <a:rPr lang="ru-RU" sz="1500" dirty="0" smtClean="0">
                <a:latin typeface="Candara" pitchFamily="34" charset="0"/>
                <a:cs typeface="Times New Roman" pitchFamily="18" charset="0"/>
              </a:rPr>
              <a:t>В результате в 1953 году на Театральной площади Великих Лук был установлен бюст К.К. Рокоссовского (Театральная площадь переименована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в площадь Рокоссовского </a:t>
            </a:r>
            <a:br>
              <a:rPr lang="ru-RU" sz="1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29 августа 1968 года).</a:t>
            </a:r>
            <a:br>
              <a:rPr lang="ru-RU" sz="1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Бронзовый бюст был изготовлен на ленинградском заводе «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Монументскульптура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». Постамент выполнен из гранита мастерами скульптурно-художественной фабрики г. Мытищи.</a:t>
            </a:r>
            <a:br>
              <a:rPr lang="ru-RU" sz="1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Бюст был установлен 15 февраля, а спустя восемь дней, 23 февраля, на площади состоялся торжественный митинг по этому случаю.</a:t>
            </a:r>
            <a:endParaRPr lang="ru-RU" sz="15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esktop\ВЛ\Места-Памятники\0_69ab1_35fe596d_XL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323528" y="836712"/>
            <a:ext cx="3552396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C:\Users\1\Desktop\ВЛ\Места-Памятники\24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5580112" y="2996952"/>
            <a:ext cx="2592288" cy="3453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6" name="Picture 6" descr="C:\Users\1\Desktop\ВЛ\Места-Памятники\14.jpg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>
            <a:off x="683568" y="3770466"/>
            <a:ext cx="3672408" cy="2322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5076056" y="476672"/>
            <a:ext cx="3541018" cy="2304256"/>
          </a:xfr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pPr fontAlgn="base"/>
            <a:r>
              <a:rPr lang="ru-RU" sz="1800" b="0" i="1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Candara" pitchFamily="34" charset="0"/>
              </a:rPr>
              <a:t>Вечный огонь</a:t>
            </a:r>
            <a:r>
              <a:rPr lang="ru-RU" sz="1500" i="1" dirty="0" smtClean="0">
                <a:solidFill>
                  <a:schemeClr val="accent1"/>
                </a:solidFill>
                <a:latin typeface="Candara" pitchFamily="34" charset="0"/>
              </a:rPr>
              <a:t/>
            </a:r>
            <a:br>
              <a:rPr lang="ru-RU" sz="1500" i="1" dirty="0" smtClean="0">
                <a:solidFill>
                  <a:schemeClr val="accent1"/>
                </a:solidFill>
                <a:latin typeface="Candara" pitchFamily="34" charset="0"/>
              </a:rPr>
            </a:br>
            <a:r>
              <a:rPr lang="ru-RU" sz="1500" dirty="0" smtClean="0">
                <a:latin typeface="Candara" pitchFamily="34" charset="0"/>
              </a:rPr>
              <a:t/>
            </a:r>
            <a:br>
              <a:rPr lang="ru-RU" sz="1500" dirty="0" smtClean="0">
                <a:latin typeface="Candara" pitchFamily="34" charset="0"/>
              </a:rPr>
            </a:br>
            <a:r>
              <a:rPr lang="ru-RU" sz="1600" dirty="0" smtClean="0">
                <a:latin typeface="Candara" pitchFamily="34" charset="0"/>
                <a:cs typeface="Times New Roman" pitchFamily="18" charset="0"/>
              </a:rPr>
              <a:t>На набережной реки </a:t>
            </a:r>
            <a:r>
              <a:rPr lang="ru-RU" sz="1600" dirty="0" err="1" smtClean="0">
                <a:latin typeface="Candara" pitchFamily="34" charset="0"/>
                <a:cs typeface="Times New Roman" pitchFamily="18" charset="0"/>
              </a:rPr>
              <a:t>Ловати</a:t>
            </a:r>
            <a:r>
              <a:rPr lang="ru-RU" sz="1600" dirty="0" smtClean="0">
                <a:latin typeface="Candara" pitchFamily="34" charset="0"/>
                <a:cs typeface="Times New Roman" pitchFamily="18" charset="0"/>
              </a:rPr>
              <a:t>, в мемориальной зоне 8 мая 1985 года в память обо всех, погибших в годы Великой Отечественной войны, был зажжён Вечный огонь.</a:t>
            </a:r>
            <a:br>
              <a:rPr lang="ru-RU" sz="1600" dirty="0" smtClean="0">
                <a:latin typeface="Candara" pitchFamily="34" charset="0"/>
                <a:cs typeface="Times New Roman" pitchFamily="18" charset="0"/>
              </a:rPr>
            </a:br>
            <a:r>
              <a:rPr lang="ru-RU" sz="1600" dirty="0" smtClean="0">
                <a:latin typeface="Candara" pitchFamily="34" charset="0"/>
                <a:cs typeface="Times New Roman" pitchFamily="18" charset="0"/>
              </a:rPr>
              <a:t>На церемонии открытия присутствовали горожане и гости города, среди них были и ветераны.</a:t>
            </a:r>
            <a:endParaRPr lang="ru-RU" sz="1600" dirty="0">
              <a:latin typeface="Candar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1\Desktop\ВЛ\Места-Памятники\lrz_obelisk_2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4067944" y="1052736"/>
            <a:ext cx="3780641" cy="2835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C:\Users\1\Desktop\ВЛ\Места-Памятники\lrz_obelisk_1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r="2309"/>
          <a:stretch>
            <a:fillRect/>
          </a:stretch>
        </p:blipFill>
        <p:spPr bwMode="auto">
          <a:xfrm>
            <a:off x="1259632" y="404664"/>
            <a:ext cx="3249939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19572" y="4077072"/>
            <a:ext cx="7704856" cy="2088232"/>
          </a:xfr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pPr fontAlgn="base"/>
            <a:r>
              <a:rPr lang="ru-RU" sz="1800" b="0" i="1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Candara" pitchFamily="34" charset="0"/>
              </a:rPr>
              <a:t>Памятник заводчанам ЛРЗ</a:t>
            </a:r>
            <a:r>
              <a:rPr lang="ru-RU" sz="1500" i="1" dirty="0" smtClean="0">
                <a:solidFill>
                  <a:schemeClr val="accent1"/>
                </a:solidFill>
                <a:latin typeface="Candara" pitchFamily="34" charset="0"/>
              </a:rPr>
              <a:t/>
            </a:r>
            <a:br>
              <a:rPr lang="ru-RU" sz="1500" i="1" dirty="0" smtClean="0">
                <a:solidFill>
                  <a:schemeClr val="accent1"/>
                </a:solidFill>
                <a:latin typeface="Candara" pitchFamily="34" charset="0"/>
              </a:rPr>
            </a:br>
            <a:r>
              <a:rPr lang="ru-RU" sz="1500" dirty="0" smtClean="0">
                <a:latin typeface="Candara" pitchFamily="34" charset="0"/>
              </a:rPr>
              <a:t/>
            </a:r>
            <a:br>
              <a:rPr lang="ru-RU" sz="1500" dirty="0" smtClean="0">
                <a:latin typeface="Candara" pitchFamily="34" charset="0"/>
              </a:rPr>
            </a:br>
            <a:r>
              <a:rPr lang="ru-RU" sz="1600" dirty="0" smtClean="0">
                <a:latin typeface="Candara" pitchFamily="34" charset="0"/>
                <a:cs typeface="Times New Roman" pitchFamily="18" charset="0"/>
              </a:rPr>
              <a:t>Памятник установлен в мае 1975 года по случаю 30-летия со дня Победы.</a:t>
            </a:r>
            <a:br>
              <a:rPr lang="ru-RU" sz="1600" dirty="0" smtClean="0">
                <a:latin typeface="Candara" pitchFamily="34" charset="0"/>
                <a:cs typeface="Times New Roman" pitchFamily="18" charset="0"/>
              </a:rPr>
            </a:br>
            <a:r>
              <a:rPr lang="ru-RU" sz="1600" dirty="0" smtClean="0">
                <a:latin typeface="Candara" pitchFamily="34" charset="0"/>
                <a:cs typeface="Times New Roman" pitchFamily="18" charset="0"/>
              </a:rPr>
              <a:t>Он был воздвигнут в честь заводчан, отдавших свою жизнь </a:t>
            </a:r>
            <a:br>
              <a:rPr lang="ru-RU" sz="1600" dirty="0" smtClean="0">
                <a:latin typeface="Candara" pitchFamily="34" charset="0"/>
                <a:cs typeface="Times New Roman" pitchFamily="18" charset="0"/>
              </a:rPr>
            </a:br>
            <a:r>
              <a:rPr lang="ru-RU" sz="1600" dirty="0" smtClean="0">
                <a:latin typeface="Candara" pitchFamily="34" charset="0"/>
                <a:cs typeface="Times New Roman" pitchFamily="18" charset="0"/>
              </a:rPr>
              <a:t>за свободу и независимость Родины.</a:t>
            </a:r>
            <a:br>
              <a:rPr lang="ru-RU" sz="1600" dirty="0" smtClean="0">
                <a:latin typeface="Candara" pitchFamily="34" charset="0"/>
                <a:cs typeface="Times New Roman" pitchFamily="18" charset="0"/>
              </a:rPr>
            </a:br>
            <a:r>
              <a:rPr lang="ru-RU" sz="1600" dirty="0" smtClean="0">
                <a:latin typeface="Candara" pitchFamily="34" charset="0"/>
                <a:cs typeface="Times New Roman" pitchFamily="18" charset="0"/>
              </a:rPr>
              <a:t>Памятный комплекс состоит из стелы, барельефа и плиты с надписью. Стела символизирует единение фронта, тыла и народных мстителей – партизан.</a:t>
            </a:r>
            <a:br>
              <a:rPr lang="ru-RU" sz="1600" dirty="0" smtClean="0">
                <a:latin typeface="Candara" pitchFamily="34" charset="0"/>
                <a:cs typeface="Times New Roman" pitchFamily="18" charset="0"/>
              </a:rPr>
            </a:br>
            <a:r>
              <a:rPr lang="ru-RU" sz="1600" dirty="0" smtClean="0">
                <a:latin typeface="Candara" pitchFamily="34" charset="0"/>
                <a:cs typeface="Times New Roman" pitchFamily="18" charset="0"/>
              </a:rPr>
              <a:t>На барельефе, расположенном рядом со стелой, изображены воин, женщина-работница, заменившая ушедших на фронт, и партизан.</a:t>
            </a:r>
            <a:endParaRPr lang="ru-RU" sz="1600" dirty="0">
              <a:latin typeface="Candar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323528" y="2348880"/>
            <a:ext cx="3943350" cy="4278930"/>
          </a:xfr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pPr fontAlgn="base"/>
            <a:r>
              <a:rPr lang="ru-RU" sz="1800" b="0" i="1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Candara" pitchFamily="34" charset="0"/>
              </a:rPr>
              <a:t>Обелиск Славы</a:t>
            </a:r>
            <a:r>
              <a:rPr lang="ru-RU" sz="1500" i="1" dirty="0" smtClean="0">
                <a:solidFill>
                  <a:schemeClr val="accent1"/>
                </a:solidFill>
                <a:latin typeface="Candara" pitchFamily="34" charset="0"/>
              </a:rPr>
              <a:t/>
            </a:r>
            <a:br>
              <a:rPr lang="ru-RU" sz="1500" i="1" dirty="0" smtClean="0">
                <a:solidFill>
                  <a:schemeClr val="accent1"/>
                </a:solidFill>
                <a:latin typeface="Candara" pitchFamily="34" charset="0"/>
              </a:rPr>
            </a:br>
            <a:r>
              <a:rPr lang="ru-RU" sz="1500" dirty="0" smtClean="0">
                <a:latin typeface="Candara" pitchFamily="34" charset="0"/>
              </a:rPr>
              <a:t/>
            </a:r>
            <a:br>
              <a:rPr lang="ru-RU" sz="1500" dirty="0" smtClean="0">
                <a:latin typeface="Candara" pitchFamily="34" charset="0"/>
              </a:rPr>
            </a:br>
            <a:r>
              <a:rPr lang="ru-RU" sz="1500" dirty="0" smtClean="0">
                <a:latin typeface="Candara" pitchFamily="34" charset="0"/>
                <a:cs typeface="Times New Roman" pitchFamily="18" charset="0"/>
              </a:rPr>
              <a:t>Памятник-обелиск в честь советских воинов, отдавших свои жизни за освобождение великолукской земли в боях 1942-1943 годов, установлен на восточном бастионе крепостного вала.</a:t>
            </a:r>
            <a:br>
              <a:rPr lang="ru-RU" sz="1500" dirty="0" smtClean="0">
                <a:latin typeface="Candara" pitchFamily="34" charset="0"/>
                <a:cs typeface="Times New Roman" pitchFamily="18" charset="0"/>
              </a:rPr>
            </a:br>
            <a:r>
              <a:rPr lang="ru-RU" sz="1500" dirty="0" smtClean="0">
                <a:latin typeface="Candara" pitchFamily="34" charset="0"/>
                <a:cs typeface="Times New Roman" pitchFamily="18" charset="0"/>
              </a:rPr>
              <a:t>Торжественное открытие обелиска состоялось 30 июля 1960 года.</a:t>
            </a:r>
            <a:br>
              <a:rPr lang="ru-RU" sz="1500" dirty="0" smtClean="0">
                <a:latin typeface="Candara" pitchFamily="34" charset="0"/>
                <a:cs typeface="Times New Roman" pitchFamily="18" charset="0"/>
              </a:rPr>
            </a:br>
            <a:r>
              <a:rPr lang="ru-RU" sz="1500" dirty="0" smtClean="0">
                <a:latin typeface="Candara" pitchFamily="34" charset="0"/>
                <a:cs typeface="Times New Roman" pitchFamily="18" charset="0"/>
              </a:rPr>
              <a:t>Общая высота обелиска 26 метров, из них 3 метра – это высота звезды, венчающей гранёную колонну.</a:t>
            </a:r>
            <a:br>
              <a:rPr lang="ru-RU" sz="1500" dirty="0" smtClean="0">
                <a:latin typeface="Candara" pitchFamily="34" charset="0"/>
                <a:cs typeface="Times New Roman" pitchFamily="18" charset="0"/>
              </a:rPr>
            </a:br>
            <a:r>
              <a:rPr lang="ru-RU" sz="1500" dirty="0" smtClean="0">
                <a:latin typeface="Candara" pitchFamily="34" charset="0"/>
                <a:cs typeface="Times New Roman" pitchFamily="18" charset="0"/>
              </a:rPr>
              <a:t>В тексте мемориальной надписи на двух языках, русском и эстонском, перечислены все воинские части, участвовавшие в освобождении города.</a:t>
            </a:r>
            <a:br>
              <a:rPr lang="ru-RU" sz="1500" dirty="0" smtClean="0">
                <a:latin typeface="Candara" pitchFamily="34" charset="0"/>
                <a:cs typeface="Times New Roman" pitchFamily="18" charset="0"/>
              </a:rPr>
            </a:br>
            <a:r>
              <a:rPr lang="ru-RU" sz="1500" dirty="0" smtClean="0">
                <a:latin typeface="Candara" pitchFamily="34" charset="0"/>
                <a:cs typeface="Times New Roman" pitchFamily="18" charset="0"/>
              </a:rPr>
              <a:t>Также на двух языках отлита фраза: «ВЕЧНАЯ СЛАВА ГЕРОЯМ, ПАВШИМ В БОЯХ ЗА СВОБОДУ И НЕЗАВИСИМОСТЬ НАШЕЙ СОВЕТСКОЙ РОДИНЫ!»</a:t>
            </a:r>
            <a:endParaRPr lang="ru-RU" sz="1500" dirty="0">
              <a:latin typeface="Candara" pitchFamily="34" charset="0"/>
            </a:endParaRPr>
          </a:p>
        </p:txBody>
      </p:sp>
      <p:pic>
        <p:nvPicPr>
          <p:cNvPr id="7171" name="Picture 3" descr="C:\Users\1\Desktop\ВЛ\Места-Памятники\obelisk_slavy_2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251520" y="116632"/>
            <a:ext cx="4055126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6"/>
          <p:cNvSpPr txBox="1">
            <a:spLocks/>
          </p:cNvSpPr>
          <p:nvPr/>
        </p:nvSpPr>
        <p:spPr>
          <a:xfrm>
            <a:off x="4860032" y="188640"/>
            <a:ext cx="4032448" cy="9361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b">
            <a:no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extrusionH="57150" prstMaterial="softEdge">
              <a:bevelT w="29210" h="16510" prst="hardEdge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500" b="1" spc="50" dirty="0" smtClean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  <a:ea typeface="+mj-ea"/>
                <a:cs typeface="Times New Roman" pitchFamily="18" charset="0"/>
              </a:rPr>
              <a:t>«На каждом метре в городе моем </a:t>
            </a:r>
            <a:br>
              <a:rPr lang="ru-RU" sz="1500" b="1" spc="50" dirty="0" smtClean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  <a:ea typeface="+mj-ea"/>
                <a:cs typeface="Times New Roman" pitchFamily="18" charset="0"/>
              </a:rPr>
            </a:br>
            <a:r>
              <a:rPr lang="ru-RU" sz="1500" b="1" spc="50" dirty="0" smtClean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  <a:ea typeface="+mj-ea"/>
                <a:cs typeface="Times New Roman" pitchFamily="18" charset="0"/>
              </a:rPr>
              <a:t>Поставить можно памятники славы…» </a:t>
            </a:r>
            <a:br>
              <a:rPr lang="ru-RU" sz="1500" b="1" spc="50" dirty="0" smtClean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  <a:ea typeface="+mj-ea"/>
                <a:cs typeface="Times New Roman" pitchFamily="18" charset="0"/>
              </a:rPr>
            </a:br>
            <a:r>
              <a:rPr lang="ru-RU" sz="1500" b="1" spc="50" dirty="0" smtClean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  <a:ea typeface="+mj-ea"/>
                <a:cs typeface="Times New Roman" pitchFamily="18" charset="0"/>
              </a:rPr>
              <a:t>                                             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500" spc="50" dirty="0" smtClean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  <a:ea typeface="+mj-ea"/>
                <a:cs typeface="Times New Roman" pitchFamily="18" charset="0"/>
              </a:rPr>
              <a:t>                                      </a:t>
            </a:r>
            <a:r>
              <a:rPr lang="ru-RU" sz="1500" spc="50" dirty="0" err="1" smtClean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  <a:ea typeface="+mj-ea"/>
                <a:cs typeface="Times New Roman" pitchFamily="18" charset="0"/>
              </a:rPr>
              <a:t>Энвер</a:t>
            </a:r>
            <a:r>
              <a:rPr lang="ru-RU" sz="1500" spc="50" dirty="0" smtClean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  <a:ea typeface="+mj-ea"/>
                <a:cs typeface="Times New Roman" pitchFamily="18" charset="0"/>
              </a:rPr>
              <a:t> </a:t>
            </a:r>
            <a:r>
              <a:rPr lang="ru-RU" sz="1500" spc="50" dirty="0" err="1" smtClean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  <a:ea typeface="+mj-ea"/>
                <a:cs typeface="Times New Roman" pitchFamily="18" charset="0"/>
              </a:rPr>
              <a:t>Жемлиханов</a:t>
            </a:r>
            <a:endParaRPr lang="ru-RU" sz="1500" spc="50" dirty="0">
              <a:ln>
                <a:solidFill>
                  <a:schemeClr val="bg2">
                    <a:lumMod val="60000"/>
                    <a:lumOff val="40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andara" pitchFamily="34" charset="0"/>
              <a:ea typeface="+mj-ea"/>
              <a:cs typeface="Times New Roman" pitchFamily="18" charset="0"/>
            </a:endParaRPr>
          </a:p>
        </p:txBody>
      </p:sp>
      <p:pic>
        <p:nvPicPr>
          <p:cNvPr id="7173" name="Picture 5" descr="C:\Users\1\Desktop\ВЛ\Места-Памятники\obelisk_slavy_5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5364088" y="1172749"/>
            <a:ext cx="2106235" cy="280831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7172" name="Picture 4" descr="C:\Users\1\Desktop\ВЛ\Места-Памятники\obelisk_slavy_3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7164288" y="2132856"/>
            <a:ext cx="1440160" cy="2375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C:\Users\1\Desktop\ВЛ\Места-Памятники\obelisk_slavy_6.jp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/>
          <a:stretch>
            <a:fillRect/>
          </a:stretch>
        </p:blipFill>
        <p:spPr bwMode="auto">
          <a:xfrm>
            <a:off x="5004048" y="4077072"/>
            <a:ext cx="3358213" cy="2518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1\Desktop\ВЛ\Места-Памятники\matrosov_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700808"/>
            <a:ext cx="3347864" cy="2175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 descr="C:\Users\1\Desktop\ВЛ\Места-Памятники\matrosov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312368" cy="2190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C:\Users\1\Desktop\ВЛ\Места-Памятники\matrosov_4.jpg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/>
          <a:stretch>
            <a:fillRect/>
          </a:stretch>
        </p:blipFill>
        <p:spPr bwMode="auto">
          <a:xfrm>
            <a:off x="4932040" y="260648"/>
            <a:ext cx="3888432" cy="2739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7" name="Picture 5" descr="C:\Users\1\Desktop\ВЛ\Места-Памятники\velikolukskij-pamyatnik-matrosovu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1331640" y="3861048"/>
            <a:ext cx="2124235" cy="2832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4860032" y="2996952"/>
            <a:ext cx="4104456" cy="3456384"/>
          </a:xfr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pPr fontAlgn="base"/>
            <a:r>
              <a:rPr lang="ru-RU" sz="1800" b="0" i="1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Candara" pitchFamily="34" charset="0"/>
              </a:rPr>
              <a:t>Памятник А. Матросову</a:t>
            </a:r>
            <a:r>
              <a:rPr lang="ru-RU" sz="1500" i="1" dirty="0" smtClean="0">
                <a:solidFill>
                  <a:schemeClr val="accent1"/>
                </a:solidFill>
                <a:latin typeface="Candara" pitchFamily="34" charset="0"/>
              </a:rPr>
              <a:t/>
            </a:r>
            <a:br>
              <a:rPr lang="ru-RU" sz="1500" i="1" dirty="0" smtClean="0">
                <a:solidFill>
                  <a:schemeClr val="accent1"/>
                </a:solidFill>
                <a:latin typeface="Candara" pitchFamily="34" charset="0"/>
              </a:rPr>
            </a:br>
            <a:r>
              <a:rPr lang="ru-RU" sz="1500" dirty="0" smtClean="0">
                <a:latin typeface="Candara" pitchFamily="34" charset="0"/>
              </a:rPr>
              <a:t/>
            </a:r>
            <a:br>
              <a:rPr lang="ru-RU" sz="1500" dirty="0" smtClean="0">
                <a:latin typeface="Candara" pitchFamily="34" charset="0"/>
              </a:rPr>
            </a:br>
            <a:r>
              <a:rPr lang="ru-RU" sz="1600" dirty="0" smtClean="0">
                <a:latin typeface="Candara" pitchFamily="34" charset="0"/>
                <a:cs typeface="Times New Roman" pitchFamily="18" charset="0"/>
              </a:rPr>
              <a:t>Памятник Герою Советского Союза Александру Матвеевичу Матросову </a:t>
            </a:r>
            <a:br>
              <a:rPr lang="ru-RU" sz="1600" dirty="0" smtClean="0">
                <a:latin typeface="Candara" pitchFamily="34" charset="0"/>
                <a:cs typeface="Times New Roman" pitchFamily="18" charset="0"/>
              </a:rPr>
            </a:br>
            <a:r>
              <a:rPr lang="ru-RU" sz="1600" dirty="0" smtClean="0">
                <a:latin typeface="Candara" pitchFamily="34" charset="0"/>
                <a:cs typeface="Times New Roman" pitchFamily="18" charset="0"/>
              </a:rPr>
              <a:t>(1924 – 1943) был открыт в 1954 году.</a:t>
            </a:r>
            <a:br>
              <a:rPr lang="ru-RU" sz="1600" dirty="0" smtClean="0">
                <a:latin typeface="Candara" pitchFamily="34" charset="0"/>
                <a:cs typeface="Times New Roman" pitchFamily="18" charset="0"/>
              </a:rPr>
            </a:br>
            <a:r>
              <a:rPr lang="ru-RU" sz="1600" dirty="0" smtClean="0">
                <a:latin typeface="Candara" pitchFamily="34" charset="0"/>
                <a:cs typeface="Times New Roman" pitchFamily="18" charset="0"/>
              </a:rPr>
              <a:t>Памятник сооружён на могиле героя, чьи останки в июне 1948 года были перенесены в Великие Луки из-под д. Чернушки (ныне это территория </a:t>
            </a:r>
            <a:r>
              <a:rPr lang="ru-RU" sz="1600" dirty="0" err="1" smtClean="0">
                <a:latin typeface="Candara" pitchFamily="34" charset="0"/>
                <a:cs typeface="Times New Roman" pitchFamily="18" charset="0"/>
              </a:rPr>
              <a:t>Локнянского</a:t>
            </a:r>
            <a:r>
              <a:rPr lang="ru-RU" sz="1600" dirty="0" smtClean="0">
                <a:latin typeface="Candara" pitchFamily="34" charset="0"/>
                <a:cs typeface="Times New Roman" pitchFamily="18" charset="0"/>
              </a:rPr>
              <a:t> района), где А. Матросов геройски погиб и был первоначально похоронен.</a:t>
            </a:r>
            <a:br>
              <a:rPr lang="ru-RU" sz="1600" dirty="0" smtClean="0">
                <a:latin typeface="Candara" pitchFamily="34" charset="0"/>
                <a:cs typeface="Times New Roman" pitchFamily="18" charset="0"/>
              </a:rPr>
            </a:br>
            <a:r>
              <a:rPr lang="ru-RU" sz="1600" dirty="0" smtClean="0">
                <a:latin typeface="Candara" pitchFamily="34" charset="0"/>
                <a:cs typeface="Times New Roman" pitchFamily="18" charset="0"/>
              </a:rPr>
              <a:t>Бронзовая фигура Матросова имеет высоту 4 метра 20 сантиметров.  Авторы его – известный советский скульптор В.Е. Вучетич и архитектор В.А. </a:t>
            </a:r>
            <a:r>
              <a:rPr lang="ru-RU" sz="1600" dirty="0" err="1" smtClean="0">
                <a:latin typeface="Candara" pitchFamily="34" charset="0"/>
                <a:cs typeface="Times New Roman" pitchFamily="18" charset="0"/>
              </a:rPr>
              <a:t>Артомонов</a:t>
            </a:r>
            <a:r>
              <a:rPr lang="ru-RU" sz="1600" dirty="0" smtClean="0">
                <a:latin typeface="Candara" pitchFamily="34" charset="0"/>
                <a:cs typeface="Times New Roman" pitchFamily="18" charset="0"/>
              </a:rPr>
              <a:t>.</a:t>
            </a:r>
            <a:endParaRPr lang="ru-RU" sz="1600" dirty="0">
              <a:latin typeface="Candara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900708" y="476672"/>
            <a:ext cx="7342584" cy="1902666"/>
          </a:xfr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pPr fontAlgn="base"/>
            <a:r>
              <a:rPr lang="ru-RU" sz="1800" b="0" i="1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Candara" pitchFamily="34" charset="0"/>
              </a:rPr>
              <a:t>Памятный знак воинам </a:t>
            </a:r>
            <a:r>
              <a:rPr lang="en-US" altLang="ko-KR" sz="1800" b="0" i="1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Candara" pitchFamily="34" charset="0"/>
              </a:rPr>
              <a:t>ᅳ </a:t>
            </a:r>
            <a:r>
              <a:rPr lang="ru-RU" sz="1800" b="0" i="1" spc="1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Candara" pitchFamily="34" charset="0"/>
              </a:rPr>
              <a:t>великолучанам</a:t>
            </a:r>
            <a:r>
              <a:rPr lang="ru-RU" sz="1800" b="0" i="1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Candara" pitchFamily="34" charset="0"/>
              </a:rPr>
              <a:t>, погибшим в мирное время в горячих точках</a:t>
            </a:r>
            <a:r>
              <a:rPr lang="ru-RU" sz="1500" i="1" dirty="0" smtClean="0">
                <a:solidFill>
                  <a:schemeClr val="accent1"/>
                </a:solidFill>
                <a:latin typeface="Candara" pitchFamily="34" charset="0"/>
              </a:rPr>
              <a:t/>
            </a:r>
            <a:br>
              <a:rPr lang="ru-RU" sz="1500" i="1" dirty="0" smtClean="0">
                <a:solidFill>
                  <a:schemeClr val="accent1"/>
                </a:solidFill>
                <a:latin typeface="Candara" pitchFamily="34" charset="0"/>
              </a:rPr>
            </a:br>
            <a:r>
              <a:rPr lang="ru-RU" sz="1500" dirty="0" smtClean="0">
                <a:latin typeface="Candara" pitchFamily="34" charset="0"/>
              </a:rPr>
              <a:t/>
            </a:r>
            <a:br>
              <a:rPr lang="ru-RU" sz="1500" dirty="0" smtClean="0">
                <a:latin typeface="Candara" pitchFamily="34" charset="0"/>
              </a:rPr>
            </a:br>
            <a:r>
              <a:rPr lang="ru-RU" sz="1600" dirty="0" smtClean="0">
                <a:latin typeface="Candara" pitchFamily="34" charset="0"/>
                <a:cs typeface="Times New Roman" pitchFamily="18" charset="0"/>
              </a:rPr>
              <a:t>Памятный обелиск установлен в 2005 г. по инициативе общественной организации Ветераны вооруженных сил г. Великие Луки и Великолукского района (председатель В.И. Михайлов).</a:t>
            </a:r>
            <a:br>
              <a:rPr lang="ru-RU" sz="1600" dirty="0" smtClean="0">
                <a:latin typeface="Candara" pitchFamily="34" charset="0"/>
                <a:cs typeface="Times New Roman" pitchFamily="18" charset="0"/>
              </a:rPr>
            </a:br>
            <a:r>
              <a:rPr lang="ru-RU" sz="1600" dirty="0" smtClean="0">
                <a:latin typeface="Candara" pitchFamily="34" charset="0"/>
                <a:cs typeface="Times New Roman" pitchFamily="18" charset="0"/>
              </a:rPr>
              <a:t>В 2011 году силами этой же общественной организации была установлена плита с именами всех воинов, в честь которых воздвигнут памятник.</a:t>
            </a:r>
            <a:endParaRPr lang="ru-RU" sz="1500" dirty="0">
              <a:latin typeface="Candara" pitchFamily="34" charset="0"/>
            </a:endParaRPr>
          </a:p>
        </p:txBody>
      </p:sp>
      <p:pic>
        <p:nvPicPr>
          <p:cNvPr id="9218" name="Picture 2" descr="C:\Users\1\Desktop\ВЛ\Места-Памятники\gortochki.jpe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673678" y="2636912"/>
            <a:ext cx="5796645" cy="3962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1\Desktop\ВЛ\Места-Памятники\tank_2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2303748" y="764704"/>
            <a:ext cx="4536504" cy="3030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79512" y="4437112"/>
            <a:ext cx="8784976" cy="2262706"/>
          </a:xfr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r>
              <a:rPr lang="ru-RU" sz="1800" b="0" i="1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Candara" pitchFamily="34" charset="0"/>
              </a:rPr>
              <a:t>Танк</a:t>
            </a:r>
            <a:r>
              <a:rPr lang="ru-RU" sz="1500" i="1" dirty="0" smtClean="0">
                <a:solidFill>
                  <a:schemeClr val="accent1"/>
                </a:solidFill>
                <a:latin typeface="Candara" pitchFamily="34" charset="0"/>
              </a:rPr>
              <a:t/>
            </a:r>
            <a:br>
              <a:rPr lang="ru-RU" sz="1500" i="1" dirty="0" smtClean="0">
                <a:solidFill>
                  <a:schemeClr val="accent1"/>
                </a:solidFill>
                <a:latin typeface="Candara" pitchFamily="34" charset="0"/>
              </a:rPr>
            </a:br>
            <a:r>
              <a:rPr lang="ru-RU" sz="1500" dirty="0" smtClean="0">
                <a:latin typeface="Candara" pitchFamily="34" charset="0"/>
              </a:rPr>
              <a:t/>
            </a:r>
            <a:br>
              <a:rPr lang="ru-RU" sz="1500" dirty="0" smtClean="0">
                <a:latin typeface="Candara" pitchFamily="34" charset="0"/>
              </a:rPr>
            </a:br>
            <a:r>
              <a:rPr lang="ru-RU" sz="1550" dirty="0" smtClean="0">
                <a:latin typeface="Candara" pitchFamily="34" charset="0"/>
                <a:cs typeface="Times New Roman" pitchFamily="18" charset="0"/>
              </a:rPr>
              <a:t>Памятник открыт 9 сентября 1974 года.</a:t>
            </a:r>
            <a:br>
              <a:rPr lang="ru-RU" sz="1550" dirty="0" smtClean="0">
                <a:latin typeface="Candara" pitchFamily="34" charset="0"/>
                <a:cs typeface="Times New Roman" pitchFamily="18" charset="0"/>
              </a:rPr>
            </a:br>
            <a:r>
              <a:rPr lang="ru-RU" sz="1550" dirty="0" smtClean="0">
                <a:latin typeface="Candara" pitchFamily="34" charset="0"/>
                <a:cs typeface="Times New Roman" pitchFamily="18" charset="0"/>
              </a:rPr>
              <a:t>Танк установлен на западном бастионе крепостного вала на специально подготовленный железобетонный постамент с надписью: «1941-1945. Танк Т-34 установлен в честь героических советских воинов-танкистов, принимавших участие в обороне и освобождении города Великие Луки от немецко-фашистских захватчиков в годы Великой Отечественной войны. Слава Вам, доблестные советские воины! Вечная память героям, павшим в боях за нашу великую Родину!».</a:t>
            </a:r>
            <a:br>
              <a:rPr lang="ru-RU" sz="1550" dirty="0" smtClean="0">
                <a:latin typeface="Candara" pitchFamily="34" charset="0"/>
                <a:cs typeface="Times New Roman" pitchFamily="18" charset="0"/>
              </a:rPr>
            </a:br>
            <a:r>
              <a:rPr lang="ru-RU" sz="1550" dirty="0" smtClean="0">
                <a:latin typeface="Candara" pitchFamily="34" charset="0"/>
                <a:cs typeface="Times New Roman" pitchFamily="18" charset="0"/>
              </a:rPr>
              <a:t>От подножия бастиона к танку ведёт лестница. В верхней части она окаймляет железобетонный колпак дота, оставшегося со времён войны.</a:t>
            </a:r>
            <a:endParaRPr lang="ru-RU" sz="1550" dirty="0">
              <a:latin typeface="Candara" pitchFamily="34" charset="0"/>
            </a:endParaRPr>
          </a:p>
        </p:txBody>
      </p:sp>
      <p:pic>
        <p:nvPicPr>
          <p:cNvPr id="10244" name="Picture 4" descr="C:\Users\1\Desktop\ВЛ\Места-Памятники\tank_3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6060835" y="0"/>
            <a:ext cx="3083165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5" name="Picture 5" descr="C:\Users\1\Desktop\ВЛ\Места-Памятники\tank_1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0" y="2205082"/>
            <a:ext cx="2915816" cy="2160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1\Desktop\1407392019_istorija-gosudarstva-rossijjskogo.jpg"/>
          <p:cNvPicPr/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539552" y="1484784"/>
            <a:ext cx="3168352" cy="39363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95936" y="2060848"/>
            <a:ext cx="4536504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Candara" pitchFamily="34" charset="0"/>
                <a:ea typeface="Times New Roman" pitchFamily="18" charset="0"/>
                <a:cs typeface="Times New Roman" pitchFamily="18" charset="0"/>
              </a:rPr>
              <a:t>«Великие Луки — город</a:t>
            </a:r>
            <a:r>
              <a:rPr kumimoji="0" lang="ru-RU" sz="2600" b="1" u="none" strike="noStrike" cap="none" normalizeH="0" dirty="0" smtClean="0">
                <a:ln>
                  <a:noFill/>
                </a:ln>
                <a:solidFill>
                  <a:srgbClr val="252525"/>
                </a:solidFill>
                <a:effectLst/>
                <a:latin typeface="Candar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600" b="1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Candara" pitchFamily="34" charset="0"/>
                <a:ea typeface="Times New Roman" pitchFamily="18" charset="0"/>
                <a:cs typeface="Times New Roman" pitchFamily="18" charset="0"/>
              </a:rPr>
              <a:t>красивый</a:t>
            </a:r>
            <a:r>
              <a:rPr kumimoji="0" lang="ru-RU" sz="2600" b="1" u="none" strike="noStrike" cap="none" normalizeH="0" dirty="0" smtClean="0">
                <a:ln>
                  <a:noFill/>
                </a:ln>
                <a:solidFill>
                  <a:srgbClr val="252525"/>
                </a:solidFill>
                <a:effectLst/>
                <a:latin typeface="Candar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600" b="1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Candara" pitchFamily="34" charset="0"/>
                <a:ea typeface="Times New Roman" pitchFamily="18" charset="0"/>
                <a:cs typeface="Times New Roman" pitchFamily="18" charset="0"/>
              </a:rPr>
              <a:t>местоположением,</a:t>
            </a:r>
            <a:r>
              <a:rPr kumimoji="0" lang="ru-RU" sz="2600" b="1" u="none" strike="noStrike" cap="none" normalizeH="0" dirty="0" smtClean="0">
                <a:ln>
                  <a:noFill/>
                </a:ln>
                <a:solidFill>
                  <a:srgbClr val="252525"/>
                </a:solidFill>
                <a:effectLst/>
                <a:latin typeface="Candar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600" b="1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Candara" pitchFamily="34" charset="0"/>
                <a:ea typeface="Times New Roman" pitchFamily="18" charset="0"/>
                <a:cs typeface="Times New Roman" pitchFamily="18" charset="0"/>
              </a:rPr>
              <a:t>богатый и торговый, ключ древних южных владений Новгородской Державы».</a:t>
            </a:r>
            <a:endParaRPr kumimoji="0" lang="ru-RU" sz="26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ndara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3968" y="4293096"/>
            <a:ext cx="3851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252525"/>
                </a:solidFill>
                <a:latin typeface="Candara" pitchFamily="34" charset="0"/>
                <a:ea typeface="Times New Roman" pitchFamily="18" charset="0"/>
                <a:cs typeface="Times New Roman" pitchFamily="18" charset="0"/>
              </a:rPr>
              <a:t>Карамзин Н.М. 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252525"/>
                </a:solidFill>
                <a:latin typeface="Candara" pitchFamily="34" charset="0"/>
                <a:ea typeface="Times New Roman" pitchFamily="18" charset="0"/>
                <a:cs typeface="Times New Roman" pitchFamily="18" charset="0"/>
              </a:rPr>
              <a:t>История государства Российского. -</a:t>
            </a:r>
            <a:endParaRPr lang="ru-RU" b="1" i="1" dirty="0" smtClean="0">
              <a:solidFill>
                <a:srgbClr val="252525"/>
              </a:solidFill>
              <a:latin typeface="Candara" pitchFamily="34" charset="0"/>
              <a:ea typeface="Times New Roman" pitchFamily="18" charset="0"/>
              <a:cs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252525"/>
                </a:solidFill>
                <a:latin typeface="Candara" pitchFamily="34" charset="0"/>
                <a:ea typeface="Times New Roman" pitchFamily="18" charset="0"/>
                <a:cs typeface="Arial" pitchFamily="34" charset="0"/>
              </a:rPr>
              <a:t>- Т. 9. - Гл. 5. - СПб., 1816-1829.</a:t>
            </a:r>
            <a:r>
              <a:rPr lang="ru-RU" b="1" i="1" dirty="0" smtClean="0">
                <a:latin typeface="Candara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ile:A.Moshin Legendy Velikih Luk 1915.djvu"/>
          <p:cNvPicPr/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2393758" y="2204864"/>
            <a:ext cx="4356484" cy="3240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perspectiveFront"/>
            <a:lightRig rig="threePt" dir="t"/>
          </a:scene3d>
        </p:spPr>
      </p:pic>
      <p:sp>
        <p:nvSpPr>
          <p:cNvPr id="2" name="Прямоугольник 1"/>
          <p:cNvSpPr/>
          <p:nvPr/>
        </p:nvSpPr>
        <p:spPr>
          <a:xfrm>
            <a:off x="2195736" y="1052736"/>
            <a:ext cx="475252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Город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9756" y="5949280"/>
            <a:ext cx="8964488" cy="2128882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/>
            <a:r>
              <a:rPr lang="ru-RU" sz="6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в литературе и кино</a:t>
            </a:r>
          </a:p>
        </p:txBody>
      </p:sp>
      <p:pic>
        <p:nvPicPr>
          <p:cNvPr id="5" name="Рисунок 4" descr="2478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0000"/>
          </a:blip>
          <a:stretch>
            <a:fillRect/>
          </a:stretch>
        </p:blipFill>
        <p:spPr>
          <a:xfrm>
            <a:off x="179512" y="188640"/>
            <a:ext cx="864096" cy="1046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1043608" y="260648"/>
            <a:ext cx="2232248" cy="864096"/>
          </a:xfrm>
          <a:prstGeom prst="rect">
            <a:avLst/>
          </a:prstGeom>
          <a:ln>
            <a:noFill/>
          </a:ln>
          <a:effectLst>
            <a:glow rad="101600">
              <a:srgbClr val="FFFFCC">
                <a:alpha val="6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perspectiveFron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rtDeco"/>
              <a:contourClr>
                <a:srgbClr val="DDDDDD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spc="150" dirty="0" smtClean="0">
                <a:ln w="11430">
                  <a:solidFill>
                    <a:schemeClr val="bg2"/>
                  </a:solidFill>
                </a:ln>
                <a:solidFill>
                  <a:schemeClr val="bg2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j-ea"/>
                <a:cs typeface="+mj-cs"/>
              </a:rPr>
              <a:t>Великим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spc="150" dirty="0" smtClean="0">
                <a:ln w="11430">
                  <a:solidFill>
                    <a:schemeClr val="bg2"/>
                  </a:solidFill>
                </a:ln>
                <a:solidFill>
                  <a:schemeClr val="bg2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j-ea"/>
                <a:cs typeface="+mj-cs"/>
              </a:rPr>
              <a:t>         Лукам -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spc="150" dirty="0" smtClean="0">
                <a:ln w="11430">
                  <a:solidFill>
                    <a:schemeClr val="bg2"/>
                  </a:solidFill>
                </a:ln>
                <a:solidFill>
                  <a:schemeClr val="bg2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j-ea"/>
                <a:cs typeface="+mj-cs"/>
              </a:rPr>
              <a:t>                  850!</a:t>
            </a:r>
            <a:endParaRPr lang="ru-RU" sz="2000" b="1" spc="150" dirty="0">
              <a:ln w="11430">
                <a:solidFill>
                  <a:schemeClr val="bg2"/>
                </a:solidFill>
              </a:ln>
              <a:solidFill>
                <a:schemeClr val="bg2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1\Desktop\Город в произведениях искусства\01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251520" y="764704"/>
            <a:ext cx="2160240" cy="3024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6588224" y="1124744"/>
            <a:ext cx="25557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Шишкина О.П. </a:t>
            </a:r>
          </a:p>
          <a:p>
            <a:r>
              <a:rPr lang="ru-RU" sz="1500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Глава </a:t>
            </a:r>
            <a:r>
              <a:rPr lang="en-US" sz="1500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III</a:t>
            </a:r>
            <a:r>
              <a:rPr lang="ru-RU" sz="1500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 // Заметки и воспоминания русской путешественницы по России. - СПб., 1848. - Ч. 1. - С. 36-43.</a:t>
            </a:r>
            <a:endParaRPr lang="ru-RU" sz="1500" b="1" spc="50" dirty="0">
              <a:ln w="13500">
                <a:solidFill>
                  <a:schemeClr val="tx1"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ndara" pitchFamily="34" charset="0"/>
            </a:endParaRPr>
          </a:p>
        </p:txBody>
      </p:sp>
      <p:pic>
        <p:nvPicPr>
          <p:cNvPr id="11267" name="Picture 3" descr="C:\Users\1\Desktop\Город в произведениях искусства\03-1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6732240" y="2852936"/>
            <a:ext cx="2128049" cy="3283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8" name="Picture 4" descr="C:\Users\1\Desktop\Город в произведениях искусства\04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3287156" y="1758702"/>
            <a:ext cx="2569689" cy="3340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sp>
        <p:nvSpPr>
          <p:cNvPr id="8" name="Нашивка 7"/>
          <p:cNvSpPr/>
          <p:nvPr/>
        </p:nvSpPr>
        <p:spPr>
          <a:xfrm rot="5400000">
            <a:off x="467544" y="3861048"/>
            <a:ext cx="216024" cy="216024"/>
          </a:xfrm>
          <a:prstGeom prst="chevron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4005064"/>
            <a:ext cx="2808312" cy="553998"/>
          </a:xfrm>
          <a:prstGeom prst="rect">
            <a:avLst/>
          </a:prstGeom>
        </p:spPr>
        <p:txBody>
          <a:bodyPr wrap="square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ru-RU" sz="1500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Козлов В.Ф. Я спешу за счастьем. - Л., 1979. - 544 с.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627784" y="5301208"/>
            <a:ext cx="403244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Случевский К.К. Великие Луки // По </a:t>
            </a:r>
            <a:r>
              <a:rPr lang="ru-RU" sz="1500" b="1" spc="50" dirty="0" err="1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Северо-Западу</a:t>
            </a:r>
            <a:r>
              <a:rPr lang="ru-RU" sz="1500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 России: По Западу России. - 2-е изд. - СПб., 1897. - Т. 2. - С. 263-268.</a:t>
            </a:r>
          </a:p>
        </p:txBody>
      </p:sp>
      <p:sp>
        <p:nvSpPr>
          <p:cNvPr id="14" name="Нашивка 13"/>
          <p:cNvSpPr/>
          <p:nvPr/>
        </p:nvSpPr>
        <p:spPr>
          <a:xfrm rot="5400000">
            <a:off x="4463988" y="5157192"/>
            <a:ext cx="216024" cy="216024"/>
          </a:xfrm>
          <a:prstGeom prst="chevron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ашивка 14"/>
          <p:cNvSpPr/>
          <p:nvPr/>
        </p:nvSpPr>
        <p:spPr>
          <a:xfrm rot="16200000" flipV="1">
            <a:off x="8388424" y="2564904"/>
            <a:ext cx="216024" cy="216024"/>
          </a:xfrm>
          <a:prstGeom prst="chevron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Documents and Settings\1\Рабочий стол\ВЛ 850\книги\10002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6660232" y="836712"/>
            <a:ext cx="1950704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1\Desktop\ВЛ 850\130329173432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3509882" y="1700808"/>
            <a:ext cx="2124236" cy="3051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796136" y="3933056"/>
            <a:ext cx="316835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50" dirty="0" err="1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Семевский</a:t>
            </a:r>
            <a:r>
              <a:rPr lang="ru-RU" sz="1400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, М.И. О Великих Луках и Псковской губернии : избранные произведения / М.И. </a:t>
            </a:r>
            <a:r>
              <a:rPr lang="ru-RU" sz="1400" b="1" spc="50" dirty="0" err="1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Семевский</a:t>
            </a:r>
            <a:r>
              <a:rPr lang="ru-RU" sz="1400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. - Великие Луки : Великолукская книга, 2014. - 300 с.</a:t>
            </a:r>
            <a:endParaRPr lang="ru-RU" sz="1400" b="1" spc="50" dirty="0">
              <a:ln w="13500">
                <a:solidFill>
                  <a:schemeClr val="tx1"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ndara" pitchFamily="34" charset="0"/>
            </a:endParaRPr>
          </a:p>
        </p:txBody>
      </p:sp>
      <p:sp>
        <p:nvSpPr>
          <p:cNvPr id="8" name="Нашивка 7"/>
          <p:cNvSpPr/>
          <p:nvPr/>
        </p:nvSpPr>
        <p:spPr>
          <a:xfrm rot="16200000">
            <a:off x="755576" y="2780928"/>
            <a:ext cx="216024" cy="216024"/>
          </a:xfrm>
          <a:prstGeom prst="chevron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1196752"/>
            <a:ext cx="2592288" cy="1600438"/>
          </a:xfrm>
          <a:prstGeom prst="rect">
            <a:avLst/>
          </a:prstGeom>
        </p:spPr>
        <p:txBody>
          <a:bodyPr wrap="square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ru-RU" sz="1400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История Великих Лук в работах А.А. </a:t>
            </a:r>
            <a:r>
              <a:rPr lang="ru-RU" sz="1400" b="1" spc="50" dirty="0" err="1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Редика</a:t>
            </a:r>
            <a:r>
              <a:rPr lang="ru-RU" sz="1400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, Д.М. Милютина, А.Н. </a:t>
            </a:r>
            <a:r>
              <a:rPr lang="ru-RU" sz="1400" b="1" spc="50" dirty="0" err="1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Мошина</a:t>
            </a:r>
            <a:r>
              <a:rPr lang="ru-RU" sz="1400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 / сост. Д.А. Белюков, Г.Т. Трофимова, В.С. </a:t>
            </a:r>
            <a:r>
              <a:rPr lang="ru-RU" sz="1400" b="1" spc="50" dirty="0" err="1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Карпицкая</a:t>
            </a:r>
            <a:r>
              <a:rPr lang="ru-RU" sz="1400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 [и др.]. - Великие Луки, 2015. - 108 с.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627784" y="5085184"/>
            <a:ext cx="44644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Великие Луки в годы Великой Отечественной войны 1941-1945 гг. : сб. документов, посвященных 70-летию освобождения города / ред. Д.А. </a:t>
            </a:r>
            <a:r>
              <a:rPr lang="ru-RU" sz="1400" b="1" spc="50" dirty="0" err="1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Белюков</a:t>
            </a:r>
            <a:r>
              <a:rPr lang="ru-RU" sz="1400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. - Великие Луки, 2012. - 344 с.</a:t>
            </a:r>
          </a:p>
        </p:txBody>
      </p:sp>
      <p:sp>
        <p:nvSpPr>
          <p:cNvPr id="14" name="Нашивка 13"/>
          <p:cNvSpPr/>
          <p:nvPr/>
        </p:nvSpPr>
        <p:spPr>
          <a:xfrm rot="5400000">
            <a:off x="4463988" y="4869160"/>
            <a:ext cx="216024" cy="216024"/>
          </a:xfrm>
          <a:prstGeom prst="chevron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ашивка 14"/>
          <p:cNvSpPr/>
          <p:nvPr/>
        </p:nvSpPr>
        <p:spPr>
          <a:xfrm rot="5400000">
            <a:off x="8244408" y="3717032"/>
            <a:ext cx="216024" cy="216024"/>
          </a:xfrm>
          <a:prstGeom prst="chevron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" name="Picture 2" descr="C:\Documents and Settings\1\Рабочий стол\ВЛ 850\книги\10001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611560" y="3068960"/>
            <a:ext cx="1916239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ВЛ 850\10002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539552" y="836712"/>
            <a:ext cx="2016224" cy="3003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1\Desktop\ВЛ 850\10001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6804248" y="764704"/>
            <a:ext cx="1945456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6444208" y="3933056"/>
            <a:ext cx="25202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Великие Луки : исторические очерки / сост. П.М. </a:t>
            </a:r>
            <a:r>
              <a:rPr lang="ru-RU" sz="1500" b="1" spc="50" dirty="0" err="1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Давыденко</a:t>
            </a:r>
            <a:r>
              <a:rPr lang="ru-RU" sz="1500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. - Л. : </a:t>
            </a:r>
            <a:r>
              <a:rPr lang="ru-RU" sz="1500" b="1" spc="50" dirty="0" err="1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Лениздат</a:t>
            </a:r>
            <a:r>
              <a:rPr lang="ru-RU" sz="1500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, 1976. - 352 с.</a:t>
            </a:r>
            <a:endParaRPr lang="ru-RU" sz="1500" b="1" spc="50" dirty="0">
              <a:ln w="13500">
                <a:solidFill>
                  <a:schemeClr val="tx1"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ndara" pitchFamily="34" charset="0"/>
            </a:endParaRPr>
          </a:p>
        </p:txBody>
      </p:sp>
      <p:sp>
        <p:nvSpPr>
          <p:cNvPr id="8" name="Нашивка 7"/>
          <p:cNvSpPr/>
          <p:nvPr/>
        </p:nvSpPr>
        <p:spPr>
          <a:xfrm rot="5400000" flipV="1">
            <a:off x="683568" y="3933056"/>
            <a:ext cx="216024" cy="216024"/>
          </a:xfrm>
          <a:prstGeom prst="chevron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4077072"/>
            <a:ext cx="2592288" cy="1015663"/>
          </a:xfrm>
          <a:prstGeom prst="rect">
            <a:avLst/>
          </a:prstGeom>
        </p:spPr>
        <p:txBody>
          <a:bodyPr wrap="square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ru-RU" sz="1500" b="1" spc="50" dirty="0" err="1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Паульман</a:t>
            </a:r>
            <a:r>
              <a:rPr lang="ru-RU" sz="1500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, Ф.И. В боях за Великие Луки / Ф.И. </a:t>
            </a:r>
            <a:r>
              <a:rPr lang="ru-RU" sz="1500" b="1" spc="50" dirty="0" err="1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Паульман</a:t>
            </a:r>
            <a:r>
              <a:rPr lang="ru-RU" sz="1500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. - </a:t>
            </a:r>
            <a:r>
              <a:rPr lang="ru-RU" sz="1500" b="1" spc="50" dirty="0" err="1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Таллин</a:t>
            </a:r>
            <a:r>
              <a:rPr lang="ru-RU" sz="1500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 : </a:t>
            </a:r>
            <a:r>
              <a:rPr lang="ru-RU" sz="1500" b="1" spc="50" dirty="0" err="1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Ээсти</a:t>
            </a:r>
            <a:r>
              <a:rPr lang="ru-RU" sz="1500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 </a:t>
            </a:r>
            <a:r>
              <a:rPr lang="ru-RU" sz="1500" b="1" spc="50" dirty="0" err="1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раамат</a:t>
            </a:r>
            <a:r>
              <a:rPr lang="ru-RU" sz="1500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, 1973. - 252 с.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275856" y="1340768"/>
            <a:ext cx="26642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Орлов, В.В. Путешествие в прошлое. Великие Луки / В.В. Орлов. - 2-е изд., доп. - Великие Луки : Изд-во Сергея Маркелова, 2010. - 211 с.</a:t>
            </a:r>
          </a:p>
        </p:txBody>
      </p:sp>
      <p:sp>
        <p:nvSpPr>
          <p:cNvPr id="14" name="Нашивка 13"/>
          <p:cNvSpPr/>
          <p:nvPr/>
        </p:nvSpPr>
        <p:spPr>
          <a:xfrm rot="16200000" flipV="1">
            <a:off x="4463988" y="2708920"/>
            <a:ext cx="216024" cy="216024"/>
          </a:xfrm>
          <a:prstGeom prst="chevron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ашивка 14"/>
          <p:cNvSpPr/>
          <p:nvPr/>
        </p:nvSpPr>
        <p:spPr>
          <a:xfrm rot="5400000">
            <a:off x="8388424" y="3789040"/>
            <a:ext cx="216024" cy="216024"/>
          </a:xfrm>
          <a:prstGeom prst="chevron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Documents and Settings\1\Рабочий стол\ВЛ 850\книги\10003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3538877" y="2996952"/>
            <a:ext cx="2066246" cy="2974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ВЛ 850\10003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5436096" y="2348880"/>
            <a:ext cx="2493317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572000" y="836712"/>
            <a:ext cx="4176464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Воспоминания детства/ С.В. Ковалевская; Легенды и были </a:t>
            </a:r>
            <a:r>
              <a:rPr lang="ru-RU" sz="1500" b="1" spc="50" dirty="0" err="1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Полибинской</a:t>
            </a:r>
            <a:r>
              <a:rPr lang="ru-RU" sz="1500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 усадьбы. Будни сельского музея/ В.П. Румянцева : сборник / С.В. Ковалевская. - Великие Луки : Изд-во Сергея Маркелова, 2010. - 246 с.</a:t>
            </a:r>
            <a:endParaRPr lang="ru-RU" sz="1500" b="1" spc="50" dirty="0">
              <a:ln w="13500">
                <a:solidFill>
                  <a:schemeClr val="tx1"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ndara" pitchFamily="34" charset="0"/>
            </a:endParaRPr>
          </a:p>
        </p:txBody>
      </p:sp>
      <p:sp>
        <p:nvSpPr>
          <p:cNvPr id="8" name="Нашивка 7"/>
          <p:cNvSpPr/>
          <p:nvPr/>
        </p:nvSpPr>
        <p:spPr>
          <a:xfrm rot="5400000">
            <a:off x="1403648" y="4941168"/>
            <a:ext cx="216024" cy="216024"/>
          </a:xfrm>
          <a:prstGeom prst="chevron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43608" y="5085184"/>
            <a:ext cx="3744416" cy="784830"/>
          </a:xfrm>
          <a:prstGeom prst="rect">
            <a:avLst/>
          </a:prstGeom>
        </p:spPr>
        <p:txBody>
          <a:bodyPr wrap="square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ru-RU" sz="1500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 Я </a:t>
            </a:r>
            <a:r>
              <a:rPr lang="ru-RU" sz="1500" b="1" spc="50" dirty="0" err="1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возращаюсь</a:t>
            </a:r>
            <a:r>
              <a:rPr lang="ru-RU" sz="1500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 не случайно ... : стихи / Э.М. </a:t>
            </a:r>
            <a:r>
              <a:rPr lang="ru-RU" sz="1500" b="1" spc="50" dirty="0" err="1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Жемлиханов</a:t>
            </a:r>
            <a:r>
              <a:rPr lang="ru-RU" sz="1500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. - Великие Луки : Изд-во Сергея Маркелова, 2010. - 279 с.</a:t>
            </a:r>
          </a:p>
        </p:txBody>
      </p:sp>
      <p:sp>
        <p:nvSpPr>
          <p:cNvPr id="15" name="Нашивка 14"/>
          <p:cNvSpPr/>
          <p:nvPr/>
        </p:nvSpPr>
        <p:spPr>
          <a:xfrm rot="16200000" flipV="1">
            <a:off x="7380312" y="2060848"/>
            <a:ext cx="216024" cy="216024"/>
          </a:xfrm>
          <a:prstGeom prst="chevron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51" name="Picture 3" descr="C:\Users\1\Desktop\ВЛ 850\10004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115616" y="1196752"/>
            <a:ext cx="2520280" cy="3694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1124744"/>
            <a:ext cx="30243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Президент каменного острова : повесть / В.Ф. Козлов. - Великие Луки : Изд-во Сергея Маркелова, 2011. - 236 с.</a:t>
            </a:r>
            <a:endParaRPr lang="ru-RU" sz="1500" b="1" spc="50" dirty="0">
              <a:ln w="13500">
                <a:solidFill>
                  <a:schemeClr val="tx1"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ndara" pitchFamily="34" charset="0"/>
            </a:endParaRPr>
          </a:p>
        </p:txBody>
      </p:sp>
      <p:sp>
        <p:nvSpPr>
          <p:cNvPr id="15" name="Нашивка 14"/>
          <p:cNvSpPr/>
          <p:nvPr/>
        </p:nvSpPr>
        <p:spPr>
          <a:xfrm rot="16200000" flipV="1">
            <a:off x="1475656" y="2132856"/>
            <a:ext cx="216024" cy="216024"/>
          </a:xfrm>
          <a:prstGeom prst="chevron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Нашивка 7"/>
          <p:cNvSpPr/>
          <p:nvPr/>
        </p:nvSpPr>
        <p:spPr>
          <a:xfrm rot="5400000">
            <a:off x="7452320" y="4581128"/>
            <a:ext cx="216024" cy="216024"/>
          </a:xfrm>
          <a:prstGeom prst="chevron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436096" y="4797152"/>
            <a:ext cx="2448272" cy="1246495"/>
          </a:xfrm>
          <a:prstGeom prst="rect">
            <a:avLst/>
          </a:prstGeom>
        </p:spPr>
        <p:txBody>
          <a:bodyPr wrap="square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ru-RU" sz="1500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 Колыбель опального патриарха / Н. Новиков. - </a:t>
            </a:r>
            <a:r>
              <a:rPr lang="ru-RU" sz="1500" b="1" spc="50" dirty="0" err="1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Псков.Сельцо</a:t>
            </a:r>
            <a:r>
              <a:rPr lang="ru-RU" sz="1500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 Михайловское : Робин, 1999. - 153с.</a:t>
            </a:r>
          </a:p>
        </p:txBody>
      </p:sp>
      <p:pic>
        <p:nvPicPr>
          <p:cNvPr id="3074" name="Picture 2" descr="C:\Users\1\Desktop\ВЛ 850\10006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5436096" y="836712"/>
            <a:ext cx="2517647" cy="3690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C:\Users\1\Desktop\ВЛ 850\10005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259632" y="2420888"/>
            <a:ext cx="2476227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1\Desktop\Город в произведениях искусства\06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4788024" y="836712"/>
            <a:ext cx="3919293" cy="2194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4139952" y="4221088"/>
            <a:ext cx="40324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«Где ты теперь, Максим?», СССР, Мосфильм, 1964, ч/б, 81 мин. Режиссёр: Эдмонд </a:t>
            </a:r>
            <a:r>
              <a:rPr lang="ru-RU" sz="1600" b="1" spc="50" dirty="0" err="1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Кеосаян</a:t>
            </a:r>
            <a:endParaRPr lang="ru-RU" sz="1600" b="1" spc="50" dirty="0" smtClean="0">
              <a:ln w="13500">
                <a:solidFill>
                  <a:schemeClr val="tx1"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ndara" pitchFamily="34" charset="0"/>
            </a:endParaRPr>
          </a:p>
        </p:txBody>
      </p:sp>
      <p:pic>
        <p:nvPicPr>
          <p:cNvPr id="12290" name="Picture 2" descr="C:\Users\1\Desktop\Город в произведениях искусства\05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1259632" y="2420888"/>
            <a:ext cx="2592288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115616" y="1268760"/>
            <a:ext cx="33843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«Солнце на стене», 2 серии, СССР, 1970. Режиссёры: К. Худяков, Т. </a:t>
            </a:r>
            <a:r>
              <a:rPr lang="ru-RU" sz="1600" b="1" spc="50" dirty="0" err="1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Татаришвили</a:t>
            </a:r>
            <a:endParaRPr lang="ru-RU" sz="1600" b="1" spc="50" dirty="0" smtClean="0">
              <a:ln w="13500">
                <a:solidFill>
                  <a:schemeClr val="tx1"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ndara" pitchFamily="34" charset="0"/>
            </a:endParaRPr>
          </a:p>
        </p:txBody>
      </p:sp>
      <p:sp>
        <p:nvSpPr>
          <p:cNvPr id="6" name="Нашивка 5"/>
          <p:cNvSpPr/>
          <p:nvPr/>
        </p:nvSpPr>
        <p:spPr>
          <a:xfrm>
            <a:off x="3923928" y="4509120"/>
            <a:ext cx="216024" cy="216024"/>
          </a:xfrm>
          <a:prstGeom prst="chevron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Нашивка 6"/>
          <p:cNvSpPr/>
          <p:nvPr/>
        </p:nvSpPr>
        <p:spPr>
          <a:xfrm rot="10800000">
            <a:off x="4499992" y="1556792"/>
            <a:ext cx="216024" cy="216024"/>
          </a:xfrm>
          <a:prstGeom prst="chevron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C:\Users\1\Desktop\Город в произведениях искусства\07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 b="4842"/>
          <a:stretch>
            <a:fillRect/>
          </a:stretch>
        </p:blipFill>
        <p:spPr bwMode="auto">
          <a:xfrm>
            <a:off x="5292080" y="2276872"/>
            <a:ext cx="2736304" cy="3688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475656" y="4365104"/>
            <a:ext cx="35283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«Иван Великий», СССР, Мосфильм, 1987, 99 мин. Режиссёр: Гавриил </a:t>
            </a:r>
            <a:r>
              <a:rPr lang="ru-RU" sz="1600" b="1" spc="50" dirty="0" err="1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Егиазаров</a:t>
            </a:r>
            <a:endParaRPr lang="ru-RU" sz="1600" b="1" spc="50" dirty="0" smtClean="0">
              <a:ln w="13500">
                <a:solidFill>
                  <a:schemeClr val="tx1"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ndara" pitchFamily="34" charset="0"/>
            </a:endParaRPr>
          </a:p>
        </p:txBody>
      </p:sp>
      <p:pic>
        <p:nvPicPr>
          <p:cNvPr id="8" name="Picture 3" descr="C:\Users\1\Desktop\Город в произведениях искусства\08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251520" y="1124744"/>
            <a:ext cx="4104456" cy="2167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4644008" y="1268760"/>
            <a:ext cx="4104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«Пришёл солдат с фронта», СССР, Мосфильм, 1971, ч/б, 86 мин. Режиссёр: Николай Губенко</a:t>
            </a:r>
          </a:p>
        </p:txBody>
      </p:sp>
      <p:sp>
        <p:nvSpPr>
          <p:cNvPr id="6" name="Нашивка 5"/>
          <p:cNvSpPr/>
          <p:nvPr/>
        </p:nvSpPr>
        <p:spPr>
          <a:xfrm rot="10800000">
            <a:off x="5004048" y="4653136"/>
            <a:ext cx="216024" cy="216024"/>
          </a:xfrm>
          <a:prstGeom prst="chevron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Нашивка 9"/>
          <p:cNvSpPr/>
          <p:nvPr/>
        </p:nvSpPr>
        <p:spPr>
          <a:xfrm>
            <a:off x="4427984" y="1556792"/>
            <a:ext cx="216024" cy="216024"/>
          </a:xfrm>
          <a:prstGeom prst="chevron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C:\Users\1\Desktop\Город в произведениях искусства\09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5292080" y="1124744"/>
            <a:ext cx="2664296" cy="3907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4" name="Picture 2" descr="C:\Users\1\Desktop\Город в произведениях искусства\010.jp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1187624" y="1124744"/>
            <a:ext cx="2664295" cy="3896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004048" y="5229200"/>
            <a:ext cx="32403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«Механическая сюита», Россия, Кинокомпания «GP», 2001, 100 мин. Режиссёр: Дмитрий </a:t>
            </a:r>
            <a:r>
              <a:rPr lang="ru-RU" sz="1600" b="1" spc="50" dirty="0" err="1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Месхиев</a:t>
            </a:r>
            <a:endParaRPr lang="ru-RU" sz="1600" b="1" spc="50" dirty="0" smtClean="0">
              <a:ln w="13500">
                <a:solidFill>
                  <a:schemeClr val="tx1"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ndar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87624" y="5229200"/>
            <a:ext cx="29523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«Охотник», Россия, Кинокомпания СТВ, 2011, 124 мин. Режиссёр: </a:t>
            </a:r>
            <a:r>
              <a:rPr lang="ru-RU" sz="1600" b="1" spc="50" dirty="0" err="1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Бакур</a:t>
            </a:r>
            <a:r>
              <a:rPr lang="ru-RU" sz="1600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 </a:t>
            </a:r>
            <a:r>
              <a:rPr lang="ru-RU" sz="1600" b="1" spc="50" dirty="0" err="1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ndara" pitchFamily="34" charset="0"/>
              </a:rPr>
              <a:t>Бакурадзе</a:t>
            </a:r>
            <a:endParaRPr lang="ru-RU" sz="1600" b="1" spc="50" dirty="0" smtClean="0">
              <a:ln w="13500">
                <a:solidFill>
                  <a:schemeClr val="tx1"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ndara" pitchFamily="34" charset="0"/>
            </a:endParaRPr>
          </a:p>
        </p:txBody>
      </p:sp>
      <p:sp>
        <p:nvSpPr>
          <p:cNvPr id="8" name="Нашивка 7"/>
          <p:cNvSpPr/>
          <p:nvPr/>
        </p:nvSpPr>
        <p:spPr>
          <a:xfrm rot="5400000">
            <a:off x="1475656" y="5085184"/>
            <a:ext cx="216024" cy="216024"/>
          </a:xfrm>
          <a:prstGeom prst="chevron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Нашивка 8"/>
          <p:cNvSpPr/>
          <p:nvPr/>
        </p:nvSpPr>
        <p:spPr>
          <a:xfrm rot="5400000">
            <a:off x="7380312" y="5085184"/>
            <a:ext cx="216024" cy="216024"/>
          </a:xfrm>
          <a:prstGeom prst="chevron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5" name="Рисунок 4" descr="2478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0000"/>
          </a:blip>
          <a:stretch>
            <a:fillRect/>
          </a:stretch>
        </p:blipFill>
        <p:spPr>
          <a:xfrm>
            <a:off x="251520" y="188640"/>
            <a:ext cx="864096" cy="1046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1115616" y="260648"/>
            <a:ext cx="2232248" cy="864096"/>
          </a:xfrm>
          <a:prstGeom prst="rect">
            <a:avLst/>
          </a:prstGeom>
          <a:ln>
            <a:noFill/>
          </a:ln>
          <a:effectLst>
            <a:glow rad="101600">
              <a:srgbClr val="FFFFCC">
                <a:alpha val="6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perspectiveFron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rtDeco"/>
              <a:contourClr>
                <a:srgbClr val="DDDDDD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spc="150" dirty="0" smtClean="0">
                <a:ln w="11430">
                  <a:solidFill>
                    <a:schemeClr val="bg2"/>
                  </a:solidFill>
                </a:ln>
                <a:solidFill>
                  <a:schemeClr val="bg2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j-ea"/>
                <a:cs typeface="+mj-cs"/>
              </a:rPr>
              <a:t>Великим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spc="150" dirty="0" smtClean="0">
                <a:ln w="11430">
                  <a:solidFill>
                    <a:schemeClr val="bg2"/>
                  </a:solidFill>
                </a:ln>
                <a:solidFill>
                  <a:schemeClr val="bg2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j-ea"/>
                <a:cs typeface="+mj-cs"/>
              </a:rPr>
              <a:t>         Лукам -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spc="150" dirty="0" smtClean="0">
                <a:ln w="11430">
                  <a:solidFill>
                    <a:schemeClr val="bg2"/>
                  </a:solidFill>
                </a:ln>
                <a:solidFill>
                  <a:schemeClr val="bg2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j-ea"/>
                <a:cs typeface="+mj-cs"/>
              </a:rPr>
              <a:t>                  850!</a:t>
            </a:r>
            <a:endParaRPr lang="ru-RU" sz="2000" b="1" spc="150" dirty="0">
              <a:ln w="11430">
                <a:solidFill>
                  <a:schemeClr val="bg2"/>
                </a:solidFill>
              </a:ln>
              <a:solidFill>
                <a:schemeClr val="bg2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ea typeface="+mj-ea"/>
              <a:cs typeface="+mj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2505671"/>
            <a:ext cx="8208912" cy="184665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ru-RU" b="1" i="1" spc="1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innerShdw blurRad="114300">
                    <a:prstClr val="black"/>
                  </a:innerShdw>
                </a:effectLst>
                <a:latin typeface="Candara" pitchFamily="34" charset="0"/>
              </a:rPr>
              <a:t>Сегодня </a:t>
            </a:r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Candara" pitchFamily="34" charset="0"/>
              </a:rPr>
              <a:t>Великие Луки </a:t>
            </a:r>
            <a:r>
              <a:rPr lang="ru-RU" b="1" i="1" spc="1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innerShdw blurRad="114300">
                    <a:prstClr val="black"/>
                  </a:innerShdw>
                </a:effectLst>
                <a:latin typeface="Candara" pitchFamily="34" charset="0"/>
              </a:rPr>
              <a:t>– красивый, современный город, находящийся на перекрестье важнейших дорог западной части России. </a:t>
            </a:r>
          </a:p>
          <a:p>
            <a:pPr algn="ctr"/>
            <a:r>
              <a:rPr lang="ru-RU" b="1" i="1" spc="1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innerShdw blurRad="114300">
                    <a:prstClr val="black"/>
                  </a:innerShdw>
                </a:effectLst>
                <a:latin typeface="Candara" pitchFamily="34" charset="0"/>
              </a:rPr>
              <a:t>На пороге своего 850-летнего юбилея город уверенно смотрит в будущее, а </a:t>
            </a:r>
            <a:r>
              <a:rPr lang="ru-RU" b="1" i="1" spc="1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innerShdw blurRad="114300">
                    <a:prstClr val="black"/>
                  </a:innerShdw>
                </a:effectLst>
                <a:latin typeface="Candara" pitchFamily="34" charset="0"/>
              </a:rPr>
              <a:t>великолучане</a:t>
            </a:r>
            <a:r>
              <a:rPr lang="ru-RU" b="1" i="1" spc="1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innerShdw blurRad="114300">
                    <a:prstClr val="black"/>
                  </a:innerShdw>
                </a:effectLst>
                <a:latin typeface="Candara" pitchFamily="34" charset="0"/>
              </a:rPr>
              <a:t> являются истинными патриотами своего Отечества и работают для того, чтобы с каждым годом Великие Луки развивались и хорошели.</a:t>
            </a:r>
            <a:endParaRPr lang="ru-RU" b="1" i="1" spc="1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innerShdw blurRad="114300">
                  <a:prstClr val="black"/>
                </a:innerShdw>
              </a:effectLst>
              <a:latin typeface="Candara" pitchFamily="34" charset="0"/>
            </a:endParaRPr>
          </a:p>
        </p:txBody>
      </p:sp>
      <p:pic>
        <p:nvPicPr>
          <p:cNvPr id="15" name="Рисунок 14" descr="7.jp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tretch>
            <a:fillRect/>
          </a:stretch>
        </p:blipFill>
        <p:spPr>
          <a:xfrm>
            <a:off x="251520" y="4653136"/>
            <a:ext cx="2988386" cy="19932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 descr="8010499a434a062c257e18e5ce2963ac.jpg"/>
          <p:cNvPicPr>
            <a:picLocks noChangeAspect="1"/>
          </p:cNvPicPr>
          <p:nvPr/>
        </p:nvPicPr>
        <p:blipFill>
          <a:blip r:embed="rId5" cstate="print">
            <a:lum contrast="10000"/>
          </a:blip>
          <a:stretch>
            <a:fillRect/>
          </a:stretch>
        </p:blipFill>
        <p:spPr>
          <a:xfrm>
            <a:off x="4355976" y="1052736"/>
            <a:ext cx="1834866" cy="122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 descr="mg_1692.jpg"/>
          <p:cNvPicPr>
            <a:picLocks noChangeAspect="1"/>
          </p:cNvPicPr>
          <p:nvPr/>
        </p:nvPicPr>
        <p:blipFill>
          <a:blip r:embed="rId6" cstate="print">
            <a:lum contrast="20000"/>
          </a:blip>
          <a:stretch>
            <a:fillRect/>
          </a:stretch>
        </p:blipFill>
        <p:spPr>
          <a:xfrm>
            <a:off x="5940152" y="188639"/>
            <a:ext cx="3024336" cy="17535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Рисунок 18" descr="00000083.jpg"/>
          <p:cNvPicPr>
            <a:picLocks noChangeAspect="1"/>
          </p:cNvPicPr>
          <p:nvPr/>
        </p:nvPicPr>
        <p:blipFill>
          <a:blip r:embed="rId7" cstate="print">
            <a:lum contrast="10000"/>
          </a:blip>
          <a:srcRect l="1710" t="3527" r="2553"/>
          <a:stretch>
            <a:fillRect/>
          </a:stretch>
        </p:blipFill>
        <p:spPr>
          <a:xfrm>
            <a:off x="5940152" y="4605866"/>
            <a:ext cx="2952328" cy="19833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 descr="DSC_0305.jpg"/>
          <p:cNvPicPr>
            <a:picLocks noChangeAspect="1"/>
          </p:cNvPicPr>
          <p:nvPr/>
        </p:nvPicPr>
        <p:blipFill>
          <a:blip r:embed="rId8" cstate="print">
            <a:lum contrast="10000"/>
          </a:blip>
          <a:stretch>
            <a:fillRect/>
          </a:stretch>
        </p:blipFill>
        <p:spPr>
          <a:xfrm>
            <a:off x="4283968" y="4653136"/>
            <a:ext cx="1944216" cy="13138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 descr="0-10.JPG"/>
          <p:cNvPicPr>
            <a:picLocks noChangeAspect="1"/>
          </p:cNvPicPr>
          <p:nvPr/>
        </p:nvPicPr>
        <p:blipFill>
          <a:blip r:embed="rId9" cstate="print">
            <a:lum contrast="20000"/>
          </a:blip>
          <a:stretch>
            <a:fillRect/>
          </a:stretch>
        </p:blipFill>
        <p:spPr>
          <a:xfrm>
            <a:off x="2987824" y="5301208"/>
            <a:ext cx="1728192" cy="12961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4" name="Заголовок 6"/>
          <p:cNvSpPr txBox="1">
            <a:spLocks/>
          </p:cNvSpPr>
          <p:nvPr/>
        </p:nvSpPr>
        <p:spPr>
          <a:xfrm>
            <a:off x="2231740" y="1340768"/>
            <a:ext cx="4680520" cy="4176464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divot"/>
          </a:sp3d>
        </p:spPr>
        <p:txBody>
          <a:bodyPr vert="horz" lIns="91440" tIns="45720" rIns="91440" bIns="45720" rtlCol="0" anchor="ctr">
            <a:noAutofit/>
            <a:scene3d>
              <a:camera prst="perspective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ndara" pitchFamily="34" charset="0"/>
                <a:ea typeface="Calibri" pitchFamily="34" charset="0"/>
                <a:cs typeface="Times New Roman" pitchFamily="18" charset="0"/>
              </a:rPr>
              <a:t>«Город – старый годами,</a:t>
            </a:r>
            <a:br>
              <a:rPr kumimoji="0" lang="ru-RU" sz="2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ndara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ndara" pitchFamily="34" charset="0"/>
                <a:ea typeface="Calibri" pitchFamily="34" charset="0"/>
                <a:cs typeface="Times New Roman" pitchFamily="18" charset="0"/>
              </a:rPr>
              <a:t>Но юный – навечно!</a:t>
            </a:r>
            <a:br>
              <a:rPr kumimoji="0" lang="ru-RU" sz="2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ndara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ndara" pitchFamily="34" charset="0"/>
                <a:ea typeface="Calibri" pitchFamily="34" charset="0"/>
                <a:cs typeface="Times New Roman" pitchFamily="18" charset="0"/>
              </a:rPr>
              <a:t>Седина на камнях,</a:t>
            </a:r>
            <a:br>
              <a:rPr kumimoji="0" lang="ru-RU" sz="2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ndara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ndara" pitchFamily="34" charset="0"/>
                <a:ea typeface="Calibri" pitchFamily="34" charset="0"/>
                <a:cs typeface="Times New Roman" pitchFamily="18" charset="0"/>
              </a:rPr>
              <a:t>Зелень в блёстках росы…</a:t>
            </a:r>
            <a:br>
              <a:rPr kumimoji="0" lang="ru-RU" sz="2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ndara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ndara" pitchFamily="34" charset="0"/>
                <a:ea typeface="Calibri" pitchFamily="34" charset="0"/>
                <a:cs typeface="Times New Roman" pitchFamily="18" charset="0"/>
              </a:rPr>
              <a:t>Величали его новгородцы</a:t>
            </a:r>
            <a:br>
              <a:rPr kumimoji="0" lang="ru-RU" sz="2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ndara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ndara" pitchFamily="34" charset="0"/>
                <a:ea typeface="Calibri" pitchFamily="34" charset="0"/>
                <a:cs typeface="Times New Roman" pitchFamily="18" charset="0"/>
              </a:rPr>
              <a:t>Оплечьем,</a:t>
            </a:r>
            <a:br>
              <a:rPr kumimoji="0" lang="ru-RU" sz="2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ndara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ndara" pitchFamily="34" charset="0"/>
                <a:ea typeface="Calibri" pitchFamily="34" charset="0"/>
                <a:cs typeface="Times New Roman" pitchFamily="18" charset="0"/>
              </a:rPr>
              <a:t>Москвичи называли</a:t>
            </a:r>
            <a:br>
              <a:rPr kumimoji="0" lang="ru-RU" sz="2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ndara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ndara" pitchFamily="34" charset="0"/>
                <a:ea typeface="Calibri" pitchFamily="34" charset="0"/>
                <a:cs typeface="Times New Roman" pitchFamily="18" charset="0"/>
              </a:rPr>
              <a:t>Предсердьем Москвы»</a:t>
            </a: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ndara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ndara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ndara" pitchFamily="34" charset="0"/>
                <a:ea typeface="Calibri" pitchFamily="34" charset="0"/>
                <a:cs typeface="Times New Roman" pitchFamily="18" charset="0"/>
              </a:rPr>
              <a:t>                                         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i="1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ndara" pitchFamily="34" charset="0"/>
                <a:ea typeface="Calibri" pitchFamily="34" charset="0"/>
                <a:cs typeface="Times New Roman" pitchFamily="18" charset="0"/>
              </a:rPr>
              <a:t>                                             </a:t>
            </a:r>
            <a:r>
              <a:rPr kumimoji="0" lang="ru-RU" sz="200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ndara" pitchFamily="34" charset="0"/>
                <a:ea typeface="Calibri" pitchFamily="34" charset="0"/>
                <a:cs typeface="Times New Roman" pitchFamily="18" charset="0"/>
              </a:rPr>
              <a:t>Анатолий Шулаев</a:t>
            </a:r>
            <a:endParaRPr kumimoji="0" lang="ru-RU" sz="170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ndara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9532" y="3140968"/>
            <a:ext cx="8424936" cy="984885"/>
          </a:xfrm>
          <a:prstGeom prst="rect">
            <a:avLst/>
          </a:prstGeom>
        </p:spPr>
        <p:txBody>
          <a:bodyPr wrap="square">
            <a:prstTxWarp prst="textArchUp">
              <a:avLst/>
            </a:prstTxWarp>
            <a:spAutoFit/>
            <a:scene3d>
              <a:camera prst="perspectiveFront"/>
              <a:lightRig rig="threePt" dir="t"/>
            </a:scene3d>
            <a:sp3d/>
          </a:bodyPr>
          <a:lstStyle/>
          <a:p>
            <a:r>
              <a:rPr lang="ru-RU" sz="5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Candara" pitchFamily="34" charset="0"/>
              </a:rPr>
              <a:t>Историческое прошлое…</a:t>
            </a:r>
            <a:endParaRPr lang="ru-RU" sz="5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  <a:reflection blurRad="6350" stA="60000" endA="900" endPos="58000" dir="5400000" sy="-100000" algn="bl" rotWithShape="0"/>
              </a:effectLst>
              <a:latin typeface="Candara" pitchFamily="34" charset="0"/>
            </a:endParaRPr>
          </a:p>
        </p:txBody>
      </p:sp>
      <p:pic>
        <p:nvPicPr>
          <p:cNvPr id="3" name="Рисунок 2" descr="2478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0000"/>
          </a:blip>
          <a:stretch>
            <a:fillRect/>
          </a:stretch>
        </p:blipFill>
        <p:spPr>
          <a:xfrm>
            <a:off x="179512" y="188640"/>
            <a:ext cx="864096" cy="1046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Заголовок 3"/>
          <p:cNvSpPr txBox="1">
            <a:spLocks/>
          </p:cNvSpPr>
          <p:nvPr/>
        </p:nvSpPr>
        <p:spPr>
          <a:xfrm>
            <a:off x="1043608" y="260648"/>
            <a:ext cx="2232248" cy="864096"/>
          </a:xfrm>
          <a:prstGeom prst="rect">
            <a:avLst/>
          </a:prstGeom>
          <a:ln>
            <a:noFill/>
          </a:ln>
          <a:effectLst>
            <a:glow rad="101600">
              <a:srgbClr val="FFFFCC">
                <a:alpha val="6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perspectiveFron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rtDeco"/>
              <a:contourClr>
                <a:srgbClr val="DDDDDD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spc="150" dirty="0" smtClean="0">
                <a:ln w="11430">
                  <a:solidFill>
                    <a:schemeClr val="bg2"/>
                  </a:solidFill>
                </a:ln>
                <a:solidFill>
                  <a:schemeClr val="bg2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j-ea"/>
                <a:cs typeface="+mj-cs"/>
              </a:rPr>
              <a:t>Великим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spc="150" dirty="0" smtClean="0">
                <a:ln w="11430">
                  <a:solidFill>
                    <a:schemeClr val="bg2"/>
                  </a:solidFill>
                </a:ln>
                <a:solidFill>
                  <a:schemeClr val="bg2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j-ea"/>
                <a:cs typeface="+mj-cs"/>
              </a:rPr>
              <a:t>         Лукам -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spc="150" dirty="0" smtClean="0">
                <a:ln w="11430">
                  <a:solidFill>
                    <a:schemeClr val="bg2"/>
                  </a:solidFill>
                </a:ln>
                <a:solidFill>
                  <a:schemeClr val="bg2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j-ea"/>
                <a:cs typeface="+mj-cs"/>
              </a:rPr>
              <a:t>                  850!</a:t>
            </a:r>
            <a:endParaRPr lang="ru-RU" sz="2000" b="1" spc="150" dirty="0">
              <a:ln w="11430">
                <a:solidFill>
                  <a:schemeClr val="bg2"/>
                </a:solidFill>
              </a:ln>
              <a:solidFill>
                <a:schemeClr val="bg2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467544" y="404664"/>
            <a:ext cx="504056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300" dirty="0" smtClean="0">
                <a:latin typeface="Candara" pitchFamily="34" charset="0"/>
                <a:cs typeface="Times New Roman" pitchFamily="18" charset="0"/>
              </a:rPr>
              <a:t>В истории России Великим Лукам выпала особая роль - </a:t>
            </a:r>
            <a:r>
              <a:rPr lang="ru-RU" sz="1300" dirty="0" err="1" smtClean="0">
                <a:latin typeface="Candara" pitchFamily="34" charset="0"/>
                <a:cs typeface="Times New Roman" pitchFamily="18" charset="0"/>
              </a:rPr>
              <a:t>роль</a:t>
            </a:r>
            <a:r>
              <a:rPr lang="ru-RU" sz="1300" dirty="0" smtClean="0">
                <a:latin typeface="Candara" pitchFamily="34" charset="0"/>
                <a:cs typeface="Times New Roman" pitchFamily="18" charset="0"/>
              </a:rPr>
              <a:t> города-воина, города-щита, опорного пункта в Западном </a:t>
            </a:r>
            <a:r>
              <a:rPr lang="ru-RU" sz="1300" dirty="0" err="1" smtClean="0">
                <a:latin typeface="Candara" pitchFamily="34" charset="0"/>
                <a:cs typeface="Times New Roman" pitchFamily="18" charset="0"/>
              </a:rPr>
              <a:t>порубежье</a:t>
            </a:r>
            <a:r>
              <a:rPr lang="ru-RU" sz="1300" dirty="0" smtClean="0">
                <a:latin typeface="Candara" pitchFamily="34" charset="0"/>
                <a:cs typeface="Times New Roman" pitchFamily="18" charset="0"/>
              </a:rPr>
              <a:t>, которую они выполняли на протяжении более чем восьми веков.</a:t>
            </a:r>
          </a:p>
          <a:p>
            <a:pPr lvl="0" indent="1800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latin typeface="Candara" pitchFamily="34" charset="0"/>
                <a:cs typeface="Times New Roman" pitchFamily="18" charset="0"/>
              </a:rPr>
              <a:t>Условной датой возникновения Великих Лук принято считать 1166 год - именно под этой датой он впервые упомянут в Новгородской летописи. Первоначально город называли Луки, Луки на </a:t>
            </a:r>
            <a:r>
              <a:rPr lang="ru-RU" sz="1300" dirty="0" err="1" smtClean="0">
                <a:latin typeface="Candara" pitchFamily="34" charset="0"/>
                <a:cs typeface="Times New Roman" pitchFamily="18" charset="0"/>
              </a:rPr>
              <a:t>Ловати</a:t>
            </a:r>
            <a:r>
              <a:rPr lang="ru-RU" sz="1300" dirty="0" smtClean="0">
                <a:latin typeface="Candara" pitchFamily="34" charset="0"/>
                <a:cs typeface="Times New Roman" pitchFamily="18" charset="0"/>
              </a:rPr>
              <a:t>, а в XV веке псковские летописи именовали его Великими Луками. Более 300 лет с 1168 по 1478 гг. Луки входили в состав Новгородской феодальной республики. Крепкие экономические позиции города, особенно его географическое положение и экономические связи с Псковом  </a:t>
            </a:r>
          </a:p>
        </p:txBody>
      </p:sp>
      <p:pic>
        <p:nvPicPr>
          <p:cNvPr id="2054" name="Picture 6" descr="http://smolbattle.ru/data/attachments/180/180741-c8c2ff67ad4c25d9fb7a3108eb8ad5b2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5508104" y="476672"/>
            <a:ext cx="3117664" cy="2232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9" name="Picture 11" descr="C:\Users\1\Desktop\ВЛ\i_006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0000"/>
          </a:blip>
          <a:srcRect/>
          <a:stretch>
            <a:fillRect/>
          </a:stretch>
        </p:blipFill>
        <p:spPr bwMode="auto">
          <a:xfrm>
            <a:off x="7020272" y="3933056"/>
            <a:ext cx="1691680" cy="2497001"/>
          </a:xfrm>
          <a:prstGeom prst="rect">
            <a:avLst/>
          </a:prstGeom>
          <a:noFill/>
        </p:spPr>
      </p:pic>
      <p:pic>
        <p:nvPicPr>
          <p:cNvPr id="2060" name="Picture 12" descr="C:\Users\1\Desktop\ВЛ\im6_4_10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0000"/>
          </a:blip>
          <a:srcRect/>
          <a:stretch>
            <a:fillRect/>
          </a:stretch>
        </p:blipFill>
        <p:spPr bwMode="auto">
          <a:xfrm>
            <a:off x="467544" y="3212976"/>
            <a:ext cx="1568639" cy="1512168"/>
          </a:xfrm>
          <a:prstGeom prst="rect">
            <a:avLst/>
          </a:prstGeom>
          <a:noFill/>
        </p:spPr>
      </p:pic>
      <p:pic>
        <p:nvPicPr>
          <p:cNvPr id="2061" name="Picture 13" descr="C:\Users\1\Desktop\ВЛ\images.jpg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683568" y="4797152"/>
            <a:ext cx="1117047" cy="15841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67544" y="2780928"/>
            <a:ext cx="820891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latin typeface="Candara" pitchFamily="34" charset="0"/>
                <a:cs typeface="Times New Roman" pitchFamily="18" charset="0"/>
              </a:rPr>
              <a:t>обеспечивали Лукам особое положение в составе Новгородской республики. «Душа на Великой, а сердце - на Волхове» - говорили сами </a:t>
            </a:r>
            <a:r>
              <a:rPr lang="ru-RU" sz="1300" dirty="0" err="1" smtClean="0">
                <a:latin typeface="Candara" pitchFamily="34" charset="0"/>
                <a:cs typeface="Times New Roman" pitchFamily="18" charset="0"/>
              </a:rPr>
              <a:t>великолучане</a:t>
            </a:r>
            <a:r>
              <a:rPr lang="ru-RU" sz="1300" dirty="0" smtClean="0">
                <a:latin typeface="Candara" pitchFamily="34" charset="0"/>
                <a:cs typeface="Times New Roman" pitchFamily="18" charset="0"/>
              </a:rPr>
              <a:t>. Новгородцы всегда держали в Луках крупные силы ратников.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51720" y="3284984"/>
            <a:ext cx="662473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00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latin typeface="Candara" pitchFamily="34" charset="0"/>
                <a:cs typeface="Times New Roman" pitchFamily="18" charset="0"/>
              </a:rPr>
              <a:t>В 1478 году Великие Луки, как и вся территория Новгородской республики, вошли в состав Московского княжества, и стали именоваться «предсердием Москвы». Стратегическая роль Лук еще более возросла. В городе постоянно размещались значительные военные силы. </a:t>
            </a:r>
          </a:p>
          <a:p>
            <a:pPr lvl="0" indent="1800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latin typeface="Candara" pitchFamily="34" charset="0"/>
                <a:cs typeface="Times New Roman" pitchFamily="18" charset="0"/>
              </a:rPr>
              <a:t>Тяжелые испытания Великим Лукам принесла  Ливонская война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latin typeface="Candara" pitchFamily="34" charset="0"/>
                <a:cs typeface="Times New Roman" pitchFamily="18" charset="0"/>
              </a:rPr>
              <a:t>(1558-1583 гг.).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051720" y="4581128"/>
            <a:ext cx="4968552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00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latin typeface="Candara" pitchFamily="34" charset="0"/>
                <a:cs typeface="Times New Roman" pitchFamily="18" charset="0"/>
              </a:rPr>
              <a:t>Здесь находилась ставка Ивана Грозного. В 1580 г. крепость была взята польско-литовскими войсками короля Стефана </a:t>
            </a:r>
            <a:r>
              <a:rPr lang="ru-RU" sz="1300" dirty="0" err="1" smtClean="0">
                <a:latin typeface="Candara" pitchFamily="34" charset="0"/>
                <a:cs typeface="Times New Roman" pitchFamily="18" charset="0"/>
              </a:rPr>
              <a:t>Батория</a:t>
            </a:r>
            <a:r>
              <a:rPr lang="ru-RU" sz="1300" dirty="0" smtClean="0">
                <a:latin typeface="Candara" pitchFamily="34" charset="0"/>
                <a:cs typeface="Times New Roman" pitchFamily="18" charset="0"/>
              </a:rPr>
              <a:t>; в 1583 - возвращена России.</a:t>
            </a:r>
          </a:p>
          <a:p>
            <a:pPr lvl="0" indent="1800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latin typeface="Candara" pitchFamily="34" charset="0"/>
                <a:cs typeface="Times New Roman" pitchFamily="18" charset="0"/>
              </a:rPr>
              <a:t>В начале 17 в. город занимали войска Лжедмитрия I, затем Лжедмитрия II. В 1611 г. город был совершенно разрушен. В 1619 г. восстановлен уральскими и донскими казаками по указу царя Михаила Фёдоровича.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476672"/>
            <a:ext cx="38884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/>
            <a:r>
              <a:rPr lang="ru-RU" sz="1600" b="1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ndara" pitchFamily="34" charset="0"/>
                <a:cs typeface="Times New Roman" pitchFamily="18" charset="0"/>
              </a:rPr>
              <a:t>Следующий важный этап в истории города связан с правлением Петра I, когда административная и стратегическая роль города возросла во время Северной войны (1700 - 1721). Великие Луки оказались важным опорным пунктом, прикрывавшим пути во внутренние районы России. По плану математика Л. Магницкого была перестроена Великолукская крепость, она стала иметь 6 бастионов с 12 медными и 40 чугунными пушками.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860032" y="3501008"/>
            <a:ext cx="3600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 algn="just"/>
            <a:r>
              <a:rPr lang="ru-RU" sz="1600" b="1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ndara" pitchFamily="34" charset="0"/>
                <a:cs typeface="Times New Roman" pitchFamily="18" charset="0"/>
              </a:rPr>
              <a:t>С 1719 город Великие Луки был объявлен центром Великолукской провинции, с 1777 г. согласно государственному акту, становится уездным городом Псковского наместничества, а с  1812 г. - уездным городом Псковской губернии. В 1781 г. Екатерина II даровала городу герб: три больших золотых лука на красном фоне.</a:t>
            </a:r>
            <a:endParaRPr lang="ru-RU" sz="1600" b="1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Candara" pitchFamily="34" charset="0"/>
              <a:cs typeface="Times New Roman" pitchFamily="18" charset="0"/>
            </a:endParaRPr>
          </a:p>
        </p:txBody>
      </p:sp>
      <p:pic>
        <p:nvPicPr>
          <p:cNvPr id="3082" name="Picture 10" descr="http://1.bp.blogspot.com/-m5Rjgf22T-M/UjKiVyH-bQI/AAAAAAAACvI/pTg0oQqIiH8/s1600/%D0%B2+%D0%BB%D1%83%D0%BA%D0%B8+%D0%BF%D0%BB%D0%B0%D0%BD+%D0%BA%D1%80%D0%B5%D0%BF%D0%BE%D1%81%D1%82%D0%B8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195736" y="4725144"/>
            <a:ext cx="2160240" cy="1804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84" name="Picture 12" descr="C:\Users\1\Desktop\ВЛ\ekaterina_ii_1-2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6372200" y="332656"/>
            <a:ext cx="1989312" cy="2427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80" name="Picture 8" descr="http://www.vlukicultura.ru/img/Kul_tornoe_nasledie/nasledie/gerb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>
            <a:off x="5292080" y="1772816"/>
            <a:ext cx="1320146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83" name="Picture 11" descr="C:\Users\1\Desktop\ВЛ\peter1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395536" y="3645024"/>
            <a:ext cx="2016224" cy="2634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39552" y="2276872"/>
            <a:ext cx="547260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 algn="just"/>
            <a:r>
              <a:rPr lang="ru-RU" sz="1300" dirty="0" smtClean="0">
                <a:latin typeface="Candara" pitchFamily="34" charset="0"/>
                <a:cs typeface="Times New Roman" pitchFamily="18" charset="0"/>
              </a:rPr>
              <a:t>Во время Отечественной войны 1812 года Великие Луки стали тыловой базой для частей русской армии, прикрывающих подступы к Пскову и Петербургу. Лучшие здания города, в том числе помещение городской Думы, были отданы под военные лазареты.</a:t>
            </a:r>
          </a:p>
          <a:p>
            <a:pPr indent="180000" algn="just"/>
            <a:r>
              <a:rPr lang="ru-RU" sz="1300" dirty="0" smtClean="0">
                <a:latin typeface="Candara" pitchFamily="34" charset="0"/>
                <a:cs typeface="Times New Roman" pitchFamily="18" charset="0"/>
              </a:rPr>
              <a:t>В 1856 г. в уездном городе Великие Луки Псковской губернии насчитывалось 11 церквей, 1192 дома, 83 лавки.</a:t>
            </a:r>
          </a:p>
          <a:p>
            <a:pPr indent="180000" algn="just"/>
            <a:r>
              <a:rPr lang="ru-RU" sz="1300" dirty="0" smtClean="0">
                <a:latin typeface="Candara" pitchFamily="34" charset="0"/>
                <a:cs typeface="Times New Roman" pitchFamily="18" charset="0"/>
              </a:rPr>
              <a:t>В конце 19 в. через Великие Луки проходили почтовые тракты. Действовали 10 кожевенных, 2 мыловаренных, свечной и восковой заводики.</a:t>
            </a:r>
          </a:p>
          <a:p>
            <a:pPr indent="180000" algn="just"/>
            <a:r>
              <a:rPr lang="ru-RU" sz="1300" dirty="0" smtClean="0">
                <a:latin typeface="Candara" pitchFamily="34" charset="0"/>
                <a:cs typeface="Times New Roman" pitchFamily="18" charset="0"/>
              </a:rPr>
              <a:t>В 1901 г. через город проложена железная дорога.</a:t>
            </a:r>
          </a:p>
        </p:txBody>
      </p:sp>
      <p:pic>
        <p:nvPicPr>
          <p:cNvPr id="4106" name="Picture 10" descr="http://lukigrad.ru/res/mesta/mosty/bolshoj/01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2290" r="1542" b="1489"/>
          <a:stretch>
            <a:fillRect/>
          </a:stretch>
        </p:blipFill>
        <p:spPr bwMode="auto">
          <a:xfrm>
            <a:off x="611560" y="4509120"/>
            <a:ext cx="3024336" cy="1800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00" name="Picture 4" descr="http://lukigrad.ru/res/mesta/hramy/voznesenskaya1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6084168" y="2492896"/>
            <a:ext cx="2518420" cy="17851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707904" y="4437112"/>
            <a:ext cx="4968552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 algn="just"/>
            <a:r>
              <a:rPr lang="ru-RU" sz="1300" dirty="0" smtClean="0">
                <a:latin typeface="Candara" pitchFamily="34" charset="0"/>
                <a:cs typeface="Times New Roman" pitchFamily="18" charset="0"/>
              </a:rPr>
              <a:t>С конца XVIII в. и до 1927 г. Великие Луки входили в состав Псковской губернии и носили статус уездного центра. В 1927 году, после районирования Великие Луки становятся центром Великолукского района и окружным центром Западной, затем Ленинградской и с 1935 года – Калининской областей. К 1941 году Великие Луки был одним из крупнейших городов Калининской области с населением около 55 тыс. человек. Великие Луки развивались не только как рядовой промышленный город, но и как важный военно-стратегический пункт.</a:t>
            </a:r>
            <a:endParaRPr lang="ru-RU" sz="1300" dirty="0">
              <a:latin typeface="Candara" pitchFamily="34" charset="0"/>
              <a:cs typeface="Times New Roman" pitchFamily="18" charset="0"/>
            </a:endParaRPr>
          </a:p>
        </p:txBody>
      </p:sp>
      <p:pic>
        <p:nvPicPr>
          <p:cNvPr id="4098" name="Picture 2" descr="https://upload.wikimedia.org/wikipedia/commons/8/8a/Old_velikiye_luki_trade_rows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5580112" y="188640"/>
            <a:ext cx="3384376" cy="18551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04" name="Picture 8" descr="http://lukigrad.ru/res/albums/drevniygorod/11.jpg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251520" y="188640"/>
            <a:ext cx="3403209" cy="1872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02" name="Picture 6" descr="http://lukigrad.ru/res/albums/drevniygorod/36.jpg"/>
          <p:cNvPicPr>
            <a:picLocks noChangeAspect="1" noChangeArrowheads="1"/>
          </p:cNvPicPr>
          <p:nvPr/>
        </p:nvPicPr>
        <p:blipFill>
          <a:blip r:embed="rId7" cstate="print">
            <a:lum contrast="10000"/>
          </a:blip>
          <a:srcRect/>
          <a:stretch>
            <a:fillRect/>
          </a:stretch>
        </p:blipFill>
        <p:spPr bwMode="auto">
          <a:xfrm>
            <a:off x="3220814" y="404664"/>
            <a:ext cx="2702373" cy="1512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http://lukigrad.ru/res/albums/var/9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1619672" y="1124744"/>
            <a:ext cx="2510083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4067944" y="908720"/>
            <a:ext cx="482453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 algn="just"/>
            <a:r>
              <a:rPr lang="ru-RU" sz="1300" dirty="0" smtClean="0">
                <a:latin typeface="Candara" pitchFamily="34" charset="0"/>
                <a:cs typeface="Times New Roman" pitchFamily="18" charset="0"/>
              </a:rPr>
              <a:t>В годы Великой Отечественной войны в районе Великих Лук шли ожесточённые бои. Город был оккупирован немецко-фашистскими войсками 19 июля 1941 г., освобождён 21 июля 1941 г. войсками Западного фронта.</a:t>
            </a:r>
          </a:p>
          <a:p>
            <a:pPr indent="180000" algn="just"/>
            <a:r>
              <a:rPr lang="ru-RU" sz="1300" dirty="0" smtClean="0">
                <a:latin typeface="Candara" pitchFamily="34" charset="0"/>
                <a:cs typeface="Times New Roman" pitchFamily="18" charset="0"/>
              </a:rPr>
              <a:t>Недалеко от города, в деревне Чернушки совершил свой бессмертный подвиг гвардии рядовой Александр Матросов.</a:t>
            </a:r>
          </a:p>
          <a:p>
            <a:pPr indent="180000" algn="just"/>
            <a:r>
              <a:rPr lang="ru-RU" sz="1300" dirty="0" smtClean="0">
                <a:latin typeface="Candara" pitchFamily="34" charset="0"/>
                <a:cs typeface="Times New Roman" pitchFamily="18" charset="0"/>
              </a:rPr>
              <a:t>Вторично город был оккупирован 25 августа 1941 г. Окончательно освобождён 17 января 1943 г. войсками Калининского фронта в ходе Великолукской операции, руководил которой выдающийся полководец - маршал Г.К. Жуков.</a:t>
            </a:r>
          </a:p>
          <a:p>
            <a:pPr indent="180000" algn="just"/>
            <a:endParaRPr lang="ru-RU" sz="1300" dirty="0" smtClean="0">
              <a:latin typeface="Candara" pitchFamily="34" charset="0"/>
              <a:cs typeface="Times New Roman" pitchFamily="18" charset="0"/>
            </a:endParaRPr>
          </a:p>
        </p:txBody>
      </p:sp>
      <p:pic>
        <p:nvPicPr>
          <p:cNvPr id="43010" name="Picture 2" descr="http://lukigrad.ru/res/albums/var/2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6228184" y="4678339"/>
            <a:ext cx="2088229" cy="1357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5" name="Picture 7" descr="C:\Users\1\Desktop\ВЛ\39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179512" y="2420888"/>
            <a:ext cx="2619098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6" name="Picture 8" descr="C:\Users\1\Desktop\ВЛ\49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7056275" y="3717032"/>
            <a:ext cx="1836205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8" name="Picture 10" descr="http://lukigrad.ru/res/albums/var/80.jpg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 t="5577" b="-392"/>
          <a:stretch>
            <a:fillRect/>
          </a:stretch>
        </p:blipFill>
        <p:spPr bwMode="auto">
          <a:xfrm>
            <a:off x="179512" y="692696"/>
            <a:ext cx="1800200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115616" y="4077072"/>
            <a:ext cx="5184576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 algn="just"/>
            <a:r>
              <a:rPr lang="ru-RU" sz="1300" dirty="0" smtClean="0">
                <a:latin typeface="Candara" pitchFamily="34" charset="0"/>
                <a:cs typeface="Times New Roman" pitchFamily="18" charset="0"/>
              </a:rPr>
              <a:t>Город лежал в руинах.</a:t>
            </a:r>
          </a:p>
          <a:p>
            <a:pPr indent="180000" algn="just"/>
            <a:r>
              <a:rPr lang="ru-RU" sz="1300" dirty="0" smtClean="0">
                <a:latin typeface="Candara" pitchFamily="34" charset="0"/>
                <a:cs typeface="Times New Roman" pitchFamily="18" charset="0"/>
              </a:rPr>
              <a:t>Постановлением Совета Народных Комиссаров СССР от 1 ноября 1945 года город Великие Луки был включён в число 15 древнерусских городов, подлежащих первостепенному восстановлению. Указом Президиума Верховного Совета СССР от 12 января 1983 года город Великие Луки за мужество и стойкость, проявленные трудящимися города в годы Великой Отечественной войны, за успехи, достигнутые в хозяйственном и культурном строительстве, награжден орденом Отечественной войны I степени.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699792" y="3140968"/>
            <a:ext cx="619268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 algn="just"/>
            <a:r>
              <a:rPr lang="ru-RU" sz="1300" dirty="0" smtClean="0">
                <a:latin typeface="Candara" pitchFamily="34" charset="0"/>
                <a:cs typeface="Times New Roman" pitchFamily="18" charset="0"/>
              </a:rPr>
              <a:t>За доблесть и героизм, проявленные воинами в Великолукской операции, которую иногда не без оснований называют Сталинградской битвой в миниатюре правительственными наградами было награждено более 14000 бойцов и командиров.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61">
  <a:themeElements>
    <a:clrScheme name="Красный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hablon15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161</Template>
  <TotalTime>3255</TotalTime>
  <Words>2823</Words>
  <Application>Microsoft Office PowerPoint</Application>
  <PresentationFormat>Экран (4:3)</PresentationFormat>
  <Paragraphs>225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39</vt:i4>
      </vt:variant>
    </vt:vector>
  </HeadingPairs>
  <TitlesOfParts>
    <vt:vector size="41" baseType="lpstr">
      <vt:lpstr>161</vt:lpstr>
      <vt:lpstr>shablon15</vt:lpstr>
      <vt:lpstr>Город с великой  историей: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Бюст  Александра Сергеевича Пушкина  Великолукский сквер имени Пушкина был заложен в 1948 году. А планировка будущего сквера была сделана ещё в 1946 году. Участки сквера были закреплены за различными городскими организациями, каждая из которых постаралась найти для сквера самые интересные саженцы. В результате сквер превратился в небольшой ботанический сад под открытым небом, где росли редкие для нашей местности деревья и кустарники. В 1959 году, в год 160-летия со дня рождения поэта, в сквере был установлен бюст Пушкина.</vt:lpstr>
      <vt:lpstr>Бюст К.К. Рокоссовского  Константин Константинович (Ксаве́рьевич) Рокоссовский – дважды Герой Советского Союза, Маршал Советского Союза родился в 1894 году в Варшаве. Но в автобиографии Рокоссовский местом своего рождения указал город Великие Луки, поэтому когда возник вопрос о сооружении бюста, Рокоссовский написал так: «Местом моего рождения является город Великие Луки. Хотя в этом городе я жил до 6-летнего возраста... бюст мой следовало бы установить там». В результате в 1953 году на Театральной площади Великих Лук был установлен бюст К.К. Рокоссовского (Театральная площадь переименована в площадь Рокоссовского  29 августа 1968 года). Бронзовый бюст был изготовлен на ленинградском заводе «Монументскульптура». Постамент выполнен из гранита мастерами скульптурно-художественной фабрики г. Мытищи. Бюст был установлен 15 февраля, а спустя восемь дней, 23 февраля, на площади состоялся торжественный митинг по этому случаю.</vt:lpstr>
      <vt:lpstr>Вечный огонь  На набережной реки Ловати, в мемориальной зоне 8 мая 1985 года в память обо всех, погибших в годы Великой Отечественной войны, был зажжён Вечный огонь. На церемонии открытия присутствовали горожане и гости города, среди них были и ветераны.</vt:lpstr>
      <vt:lpstr>Памятник заводчанам ЛРЗ  Памятник установлен в мае 1975 года по случаю 30-летия со дня Победы. Он был воздвигнут в честь заводчан, отдавших свою жизнь  за свободу и независимость Родины. Памятный комплекс состоит из стелы, барельефа и плиты с надписью. Стела символизирует единение фронта, тыла и народных мстителей – партизан. На барельефе, расположенном рядом со стелой, изображены воин, женщина-работница, заменившая ушедших на фронт, и партизан.</vt:lpstr>
      <vt:lpstr>Обелиск Славы  Памятник-обелиск в честь советских воинов, отдавших свои жизни за освобождение великолукской земли в боях 1942-1943 годов, установлен на восточном бастионе крепостного вала. Торжественное открытие обелиска состоялось 30 июля 1960 года. Общая высота обелиска 26 метров, из них 3 метра – это высота звезды, венчающей гранёную колонну. В тексте мемориальной надписи на двух языках, русском и эстонском, перечислены все воинские части, участвовавшие в освобождении города. Также на двух языках отлита фраза: «ВЕЧНАЯ СЛАВА ГЕРОЯМ, ПАВШИМ В БОЯХ ЗА СВОБОДУ И НЕЗАВИСИМОСТЬ НАШЕЙ СОВЕТСКОЙ РОДИНЫ!»</vt:lpstr>
      <vt:lpstr>Памятник А. Матросову  Памятник Герою Советского Союза Александру Матвеевичу Матросову  (1924 – 1943) был открыт в 1954 году. Памятник сооружён на могиле героя, чьи останки в июне 1948 года были перенесены в Великие Луки из-под д. Чернушки (ныне это территория Локнянского района), где А. Матросов геройски погиб и был первоначально похоронен. Бронзовая фигура Матросова имеет высоту 4 метра 20 сантиметров.  Авторы его – известный советский скульптор В.Е. Вучетич и архитектор В.А. Артомонов.</vt:lpstr>
      <vt:lpstr>Памятный знак воинам ᅳ великолучанам, погибшим в мирное время в горячих точках  Памятный обелиск установлен в 2005 г. по инициативе общественной организации Ветераны вооруженных сил г. Великие Луки и Великолукского района (председатель В.И. Михайлов). В 2011 году силами этой же общественной организации была установлена плита с именами всех воинов, в честь которых воздвигнут памятник.</vt:lpstr>
      <vt:lpstr>Танк  Памятник открыт 9 сентября 1974 года. Танк установлен на западном бастионе крепостного вала на специально подготовленный железобетонный постамент с надписью: «1941-1945. Танк Т-34 установлен в честь героических советских воинов-танкистов, принимавших участие в обороне и освобождении города Великие Луки от немецко-фашистских захватчиков в годы Великой Отечественной войны. Слава Вам, доблестные советские воины! Вечная память героям, павшим в боях за нашу великую Родину!». От подножия бастиона к танку ведёт лестница. В верхней части она окаймляет железобетонный колпак дота, оставшегося со времён войны.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425</cp:revision>
  <dcterms:created xsi:type="dcterms:W3CDTF">2016-03-25T09:19:14Z</dcterms:created>
  <dcterms:modified xsi:type="dcterms:W3CDTF">2016-04-29T13:39:26Z</dcterms:modified>
</cp:coreProperties>
</file>